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8" r:id="rId5"/>
  </p:sldMasterIdLst>
  <p:sldIdLst>
    <p:sldId id="256" r:id="rId6"/>
    <p:sldId id="258" r:id="rId7"/>
    <p:sldId id="259" r:id="rId8"/>
    <p:sldId id="260" r:id="rId9"/>
    <p:sldId id="261" r:id="rId10"/>
    <p:sldId id="274" r:id="rId11"/>
    <p:sldId id="275" r:id="rId12"/>
    <p:sldId id="276" r:id="rId13"/>
    <p:sldId id="277" r:id="rId14"/>
    <p:sldId id="278" r:id="rId15"/>
    <p:sldId id="267" r:id="rId16"/>
    <p:sldId id="265" r:id="rId17"/>
    <p:sldId id="262" r:id="rId18"/>
    <p:sldId id="264" r:id="rId19"/>
    <p:sldId id="263" r:id="rId20"/>
    <p:sldId id="266" r:id="rId21"/>
    <p:sldId id="268" r:id="rId22"/>
    <p:sldId id="269" r:id="rId23"/>
    <p:sldId id="271" r:id="rId24"/>
    <p:sldId id="270" r:id="rId25"/>
    <p:sldId id="272" r:id="rId26"/>
    <p:sldId id="257" r:id="rId27"/>
    <p:sldId id="27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3EA1"/>
    <a:srgbClr val="E010D1"/>
    <a:srgbClr val="2EDAFC"/>
    <a:srgbClr val="FE2C4A"/>
    <a:srgbClr val="D6E32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4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11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467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012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25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5322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599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5048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901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09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00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17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19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99A31BA-2571-4FAE-B185-462030A8DA1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9BF6E9A-7DF7-46E4-B779-8BAFE752DF3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zakon3.rada.gov.ua/laws/show/1682-18#n13" TargetMode="External"/><Relationship Id="rId2" Type="http://schemas.openxmlformats.org/officeDocument/2006/relationships/hyperlink" Target="http://zakon3.rada.gov.ua/laws/show/1682-18#n1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zakon3.rada.gov.ua/laws/show/1682-18#n21" TargetMode="External"/><Relationship Id="rId4" Type="http://schemas.openxmlformats.org/officeDocument/2006/relationships/hyperlink" Target="http://zakon3.rada.gov.ua/laws/show/3206-17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zakon2.rada.gov.ua/laws/show/1682-18/paran37#n3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zakon3.rada.gov.ua/laws/show/1682-18#n1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zakon3.rada.gov.ua/laws/show/743-18" TargetMode="External"/><Relationship Id="rId2" Type="http://schemas.openxmlformats.org/officeDocument/2006/relationships/hyperlink" Target="http://zakon3.rada.gov.ua/laws/show/737-18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zakon3.rada.gov.ua/laws/show/743-18" TargetMode="External"/><Relationship Id="rId2" Type="http://schemas.openxmlformats.org/officeDocument/2006/relationships/hyperlink" Target="http://zakon3.rada.gov.ua/laws/show/737-1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zakon3.rada.gov.ua/laws/show/1682-18#n14" TargetMode="External"/><Relationship Id="rId2" Type="http://schemas.openxmlformats.org/officeDocument/2006/relationships/hyperlink" Target="http://zakon3.rada.gov.ua/laws/show/1682-18#n1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78904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uk-UA" sz="2200" i="1" dirty="0" err="1">
                <a:solidFill>
                  <a:srgbClr val="B23EA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Талалаївська</a:t>
            </a:r>
            <a:r>
              <a:rPr lang="uk-UA" sz="2200" i="1" dirty="0">
                <a:solidFill>
                  <a:srgbClr val="B23EA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районна державна </a:t>
            </a:r>
            <a:r>
              <a:rPr lang="uk-UA" sz="2200" i="1" dirty="0" smtClean="0">
                <a:solidFill>
                  <a:srgbClr val="B23EA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адміністрація</a:t>
            </a:r>
            <a:br>
              <a:rPr lang="uk-UA" sz="2200" i="1" dirty="0" smtClean="0">
                <a:solidFill>
                  <a:srgbClr val="B23EA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uk-UA" sz="2200" i="1" dirty="0" smtClean="0">
                <a:solidFill>
                  <a:srgbClr val="B23EA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Чернігівської області</a:t>
            </a:r>
            <a:r>
              <a:rPr lang="ru-RU" sz="2200" i="1" dirty="0">
                <a:solidFill>
                  <a:srgbClr val="B23EA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200" i="1" dirty="0">
                <a:solidFill>
                  <a:srgbClr val="B23EA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rgbClr val="FFFF00"/>
                </a:solidFill>
              </a:rPr>
              <a:t>Реалізація Закону України</a:t>
            </a:r>
            <a:br>
              <a:rPr lang="uk-UA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“</a:t>
            </a:r>
            <a:r>
              <a:rPr lang="ru-RU" dirty="0" smtClean="0">
                <a:solidFill>
                  <a:srgbClr val="FFFF00"/>
                </a:solidFill>
              </a:rPr>
              <a:t>Про </a:t>
            </a:r>
            <a:r>
              <a:rPr lang="ru-RU" dirty="0" err="1" smtClean="0">
                <a:solidFill>
                  <a:srgbClr val="FFFF00"/>
                </a:solidFill>
              </a:rPr>
              <a:t>очищення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влади</a:t>
            </a:r>
            <a:r>
              <a:rPr lang="en-US" dirty="0" smtClean="0">
                <a:solidFill>
                  <a:srgbClr val="FFFF00"/>
                </a:solidFill>
              </a:rPr>
              <a:t>”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89040"/>
            <a:ext cx="9144000" cy="306896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(в</a:t>
            </a:r>
            <a:r>
              <a:rPr lang="uk-UA" sz="2000" dirty="0" err="1" smtClean="0">
                <a:solidFill>
                  <a:schemeClr val="tx1"/>
                </a:solidFill>
              </a:rPr>
              <a:t>ід</a:t>
            </a:r>
            <a:r>
              <a:rPr lang="uk-UA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16.09.2014 № </a:t>
            </a:r>
            <a:r>
              <a:rPr lang="en-US" sz="2000" dirty="0" smtClean="0">
                <a:solidFill>
                  <a:schemeClr val="tx1"/>
                </a:solidFill>
              </a:rPr>
              <a:t>1682-VII</a:t>
            </a:r>
            <a:r>
              <a:rPr lang="uk-UA" sz="2000" dirty="0" smtClean="0">
                <a:solidFill>
                  <a:schemeClr val="tx1"/>
                </a:solidFill>
              </a:rPr>
              <a:t>)</a:t>
            </a:r>
          </a:p>
          <a:p>
            <a:endParaRPr lang="uk-UA" sz="2000" dirty="0">
              <a:solidFill>
                <a:schemeClr val="tx1"/>
              </a:solidFill>
            </a:endParaRPr>
          </a:p>
          <a:p>
            <a:endParaRPr lang="uk-UA" sz="2000" dirty="0" smtClean="0">
              <a:solidFill>
                <a:schemeClr val="tx1"/>
              </a:solidFill>
            </a:endParaRPr>
          </a:p>
          <a:p>
            <a:endParaRPr lang="uk-UA" sz="2000" dirty="0">
              <a:solidFill>
                <a:schemeClr val="tx1"/>
              </a:solidFill>
            </a:endParaRPr>
          </a:p>
          <a:p>
            <a:endParaRPr lang="uk-UA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944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1100" dirty="0" smtClean="0"/>
              <a:t> </a:t>
            </a:r>
          </a:p>
          <a:p>
            <a:pPr marL="0" indent="0" fontAlgn="base">
              <a:buNone/>
            </a:pP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Заборона,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передбачена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 </a:t>
            </a:r>
            <a:r>
              <a:rPr lang="ru-RU" sz="1400" u="sng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hlinkClick r:id="rId2"/>
              </a:rPr>
              <a:t>частиною</a:t>
            </a:r>
            <a:r>
              <a:rPr lang="ru-RU" sz="14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hlinkClick r:id="rId2"/>
              </a:rPr>
              <a:t> четвертою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 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статті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1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цього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Закону,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застосовується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до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посадових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та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службових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осіб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державної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влади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та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місцевого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самоврядування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, в тому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числі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суддів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співробітників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внутрішніх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справ,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прокуратури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та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інших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правоохоронних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стосовно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яких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встановлено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рішенням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суду, яке набрало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законної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сили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що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вони</a:t>
            </a:r>
            <a:r>
              <a:rPr lang="ru-RU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: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.</a:t>
            </a:r>
            <a:r>
              <a:rPr lang="ru-RU" sz="1400" i="1" u="sng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(ч. </a:t>
            </a:r>
            <a:r>
              <a:rPr lang="ru-RU" sz="1400" i="1" u="sng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7 </a:t>
            </a:r>
            <a:r>
              <a:rPr lang="ru-RU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ст.3 Закону </a:t>
            </a:r>
            <a:r>
              <a:rPr lang="ru-RU" sz="1400" i="1" u="sng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Укра</a:t>
            </a:r>
            <a:r>
              <a:rPr lang="uk-UA" sz="1400" i="1" u="sng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їни</a:t>
            </a:r>
            <a:r>
              <a:rPr lang="uk-UA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“</a:t>
            </a:r>
            <a:r>
              <a:rPr lang="uk-UA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Про очищення влади</a:t>
            </a:r>
            <a:r>
              <a:rPr lang="en-US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”</a:t>
            </a:r>
            <a:r>
              <a:rPr lang="uk-UA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)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:</a:t>
            </a: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pPr fontAlgn="base"/>
            <a:r>
              <a:rPr lang="ru-RU" sz="1400" dirty="0"/>
              <a:t>1) </a:t>
            </a:r>
            <a:r>
              <a:rPr lang="ru-RU" sz="1400" dirty="0" err="1"/>
              <a:t>співпрацювали</a:t>
            </a:r>
            <a:r>
              <a:rPr lang="ru-RU" sz="1400" dirty="0"/>
              <a:t> </a:t>
            </a:r>
            <a:r>
              <a:rPr lang="ru-RU" sz="1400" dirty="0" err="1"/>
              <a:t>із</a:t>
            </a:r>
            <a:r>
              <a:rPr lang="ru-RU" sz="1400" dirty="0"/>
              <a:t> спецслужбами </a:t>
            </a:r>
            <a:r>
              <a:rPr lang="ru-RU" sz="1400" dirty="0" err="1"/>
              <a:t>інших</a:t>
            </a:r>
            <a:r>
              <a:rPr lang="ru-RU" sz="1400" dirty="0"/>
              <a:t> держав як </a:t>
            </a:r>
            <a:r>
              <a:rPr lang="ru-RU" sz="1400" dirty="0" err="1"/>
              <a:t>таємні</a:t>
            </a:r>
            <a:r>
              <a:rPr lang="ru-RU" sz="1400" dirty="0"/>
              <a:t> </a:t>
            </a:r>
            <a:r>
              <a:rPr lang="ru-RU" sz="1400" dirty="0" err="1"/>
              <a:t>інформатори</a:t>
            </a:r>
            <a:r>
              <a:rPr lang="ru-RU" sz="1400" dirty="0"/>
              <a:t> в оперативному </a:t>
            </a:r>
            <a:r>
              <a:rPr lang="ru-RU" sz="1400" dirty="0" err="1"/>
              <a:t>отриманні</a:t>
            </a:r>
            <a:r>
              <a:rPr lang="ru-RU" sz="1400" dirty="0"/>
              <a:t> </a:t>
            </a:r>
            <a:r>
              <a:rPr lang="ru-RU" sz="1400" dirty="0" err="1"/>
              <a:t>інформації</a:t>
            </a:r>
            <a:r>
              <a:rPr lang="ru-RU" sz="1400" dirty="0"/>
              <a:t>;</a:t>
            </a:r>
          </a:p>
          <a:p>
            <a:pPr fontAlgn="base"/>
            <a:r>
              <a:rPr lang="ru-RU" sz="1400" dirty="0"/>
              <a:t>2) </a:t>
            </a:r>
            <a:r>
              <a:rPr lang="ru-RU" sz="1400" dirty="0" err="1"/>
              <a:t>своїми</a:t>
            </a:r>
            <a:r>
              <a:rPr lang="ru-RU" sz="1400" dirty="0"/>
              <a:t> </a:t>
            </a:r>
            <a:r>
              <a:rPr lang="ru-RU" sz="1400" dirty="0" err="1"/>
              <a:t>рішеннями</a:t>
            </a:r>
            <a:r>
              <a:rPr lang="ru-RU" sz="1400" dirty="0"/>
              <a:t>, </a:t>
            </a:r>
            <a:r>
              <a:rPr lang="ru-RU" sz="1400" dirty="0" err="1"/>
              <a:t>діями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бездіяльністю</a:t>
            </a:r>
            <a:r>
              <a:rPr lang="ru-RU" sz="1400" dirty="0"/>
              <a:t> </a:t>
            </a:r>
            <a:r>
              <a:rPr lang="ru-RU" sz="1400" dirty="0" err="1"/>
              <a:t>здійснювали</a:t>
            </a:r>
            <a:r>
              <a:rPr lang="ru-RU" sz="1400" dirty="0"/>
              <a:t> заходи (та/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сприяли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здійсненню</a:t>
            </a:r>
            <a:r>
              <a:rPr lang="ru-RU" sz="1400" dirty="0"/>
              <a:t>), </a:t>
            </a:r>
            <a:r>
              <a:rPr lang="ru-RU" sz="1400" dirty="0" err="1"/>
              <a:t>спрямовані</a:t>
            </a:r>
            <a:r>
              <a:rPr lang="ru-RU" sz="1400" dirty="0"/>
              <a:t> на </a:t>
            </a:r>
            <a:r>
              <a:rPr lang="ru-RU" sz="1400" dirty="0" err="1"/>
              <a:t>підрив</a:t>
            </a:r>
            <a:r>
              <a:rPr lang="ru-RU" sz="1400" dirty="0"/>
              <a:t> основ </a:t>
            </a:r>
            <a:r>
              <a:rPr lang="ru-RU" sz="1400" dirty="0" err="1"/>
              <a:t>національної</a:t>
            </a:r>
            <a:r>
              <a:rPr lang="ru-RU" sz="1400" dirty="0"/>
              <a:t> </a:t>
            </a:r>
            <a:r>
              <a:rPr lang="ru-RU" sz="1400" dirty="0" err="1"/>
              <a:t>безпеки</a:t>
            </a:r>
            <a:r>
              <a:rPr lang="ru-RU" sz="1400" dirty="0"/>
              <a:t>, оборони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територіальної</a:t>
            </a:r>
            <a:r>
              <a:rPr lang="ru-RU" sz="1400" dirty="0"/>
              <a:t> </a:t>
            </a:r>
            <a:r>
              <a:rPr lang="ru-RU" sz="1400" dirty="0" err="1"/>
              <a:t>цілісності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;</a:t>
            </a:r>
          </a:p>
          <a:p>
            <a:pPr fontAlgn="base"/>
            <a:r>
              <a:rPr lang="ru-RU" sz="1400" dirty="0"/>
              <a:t>3) закликали </a:t>
            </a:r>
            <a:r>
              <a:rPr lang="ru-RU" sz="1400" dirty="0" err="1"/>
              <a:t>публічно</a:t>
            </a:r>
            <a:r>
              <a:rPr lang="ru-RU" sz="1400" dirty="0"/>
              <a:t> до </a:t>
            </a:r>
            <a:r>
              <a:rPr lang="ru-RU" sz="1400" dirty="0" err="1"/>
              <a:t>порушення</a:t>
            </a:r>
            <a:r>
              <a:rPr lang="ru-RU" sz="1400" dirty="0"/>
              <a:t> </a:t>
            </a:r>
            <a:r>
              <a:rPr lang="ru-RU" sz="1400" dirty="0" err="1"/>
              <a:t>територіальної</a:t>
            </a:r>
            <a:r>
              <a:rPr lang="ru-RU" sz="1400" dirty="0"/>
              <a:t> </a:t>
            </a:r>
            <a:r>
              <a:rPr lang="ru-RU" sz="1400" dirty="0" err="1"/>
              <a:t>цілісності</a:t>
            </a:r>
            <a:r>
              <a:rPr lang="ru-RU" sz="1400" dirty="0"/>
              <a:t> та </a:t>
            </a:r>
            <a:r>
              <a:rPr lang="ru-RU" sz="1400" dirty="0" err="1"/>
              <a:t>суверенітету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;</a:t>
            </a:r>
          </a:p>
          <a:p>
            <a:pPr fontAlgn="base"/>
            <a:r>
              <a:rPr lang="ru-RU" sz="1400" dirty="0"/>
              <a:t>4) </a:t>
            </a:r>
            <a:r>
              <a:rPr lang="ru-RU" sz="1400" dirty="0" err="1"/>
              <a:t>розпалювали</a:t>
            </a:r>
            <a:r>
              <a:rPr lang="ru-RU" sz="1400" dirty="0"/>
              <a:t> </a:t>
            </a:r>
            <a:r>
              <a:rPr lang="ru-RU" sz="1400" dirty="0" err="1"/>
              <a:t>міжнаціональну</a:t>
            </a:r>
            <a:r>
              <a:rPr lang="ru-RU" sz="1400" dirty="0"/>
              <a:t> </a:t>
            </a:r>
            <a:r>
              <a:rPr lang="ru-RU" sz="1400" dirty="0" err="1"/>
              <a:t>ворожнечу</a:t>
            </a:r>
            <a:r>
              <a:rPr lang="ru-RU" sz="1400" dirty="0"/>
              <a:t>;</a:t>
            </a:r>
          </a:p>
          <a:p>
            <a:pPr fontAlgn="base"/>
            <a:r>
              <a:rPr lang="ru-RU" sz="1400" dirty="0"/>
              <a:t>5) </a:t>
            </a:r>
            <a:r>
              <a:rPr lang="ru-RU" sz="1400" dirty="0" err="1"/>
              <a:t>своїми</a:t>
            </a:r>
            <a:r>
              <a:rPr lang="ru-RU" sz="1400" dirty="0"/>
              <a:t> </a:t>
            </a:r>
            <a:r>
              <a:rPr lang="ru-RU" sz="1400" dirty="0" err="1"/>
              <a:t>протиправними</a:t>
            </a:r>
            <a:r>
              <a:rPr lang="ru-RU" sz="1400" dirty="0"/>
              <a:t> </a:t>
            </a:r>
            <a:r>
              <a:rPr lang="ru-RU" sz="1400" dirty="0" err="1"/>
              <a:t>рішеннями</a:t>
            </a:r>
            <a:r>
              <a:rPr lang="ru-RU" sz="1400" dirty="0"/>
              <a:t>, </a:t>
            </a:r>
            <a:r>
              <a:rPr lang="ru-RU" sz="1400" dirty="0" err="1"/>
              <a:t>дією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бездіяльністю</a:t>
            </a:r>
            <a:r>
              <a:rPr lang="ru-RU" sz="1400" dirty="0"/>
              <a:t> </a:t>
            </a:r>
            <a:r>
              <a:rPr lang="ru-RU" sz="1400" dirty="0" err="1"/>
              <a:t>призвели</a:t>
            </a:r>
            <a:r>
              <a:rPr lang="ru-RU" sz="1400" dirty="0"/>
              <a:t> до </a:t>
            </a:r>
            <a:r>
              <a:rPr lang="ru-RU" sz="1400" dirty="0" err="1"/>
              <a:t>порушення</a:t>
            </a:r>
            <a:r>
              <a:rPr lang="ru-RU" sz="1400" dirty="0"/>
              <a:t> прав </a:t>
            </a:r>
            <a:r>
              <a:rPr lang="ru-RU" sz="1400" dirty="0" err="1"/>
              <a:t>людини</a:t>
            </a:r>
            <a:r>
              <a:rPr lang="ru-RU" sz="1400" dirty="0"/>
              <a:t> та </a:t>
            </a:r>
            <a:r>
              <a:rPr lang="ru-RU" sz="1400" dirty="0" err="1"/>
              <a:t>основоположних</a:t>
            </a:r>
            <a:r>
              <a:rPr lang="ru-RU" sz="1400" dirty="0"/>
              <a:t> свобод, </a:t>
            </a:r>
            <a:r>
              <a:rPr lang="ru-RU" sz="1400" dirty="0" err="1"/>
              <a:t>визнаних</a:t>
            </a:r>
            <a:r>
              <a:rPr lang="ru-RU" sz="1400" dirty="0"/>
              <a:t> </a:t>
            </a:r>
            <a:r>
              <a:rPr lang="ru-RU" sz="1400" dirty="0" err="1"/>
              <a:t>рішенням</a:t>
            </a:r>
            <a:r>
              <a:rPr lang="ru-RU" sz="1400" dirty="0"/>
              <a:t> </a:t>
            </a:r>
            <a:r>
              <a:rPr lang="ru-RU" sz="1400" dirty="0" err="1"/>
              <a:t>Європейського</a:t>
            </a:r>
            <a:r>
              <a:rPr lang="ru-RU" sz="1400" dirty="0"/>
              <a:t> суду з прав </a:t>
            </a:r>
            <a:r>
              <a:rPr lang="ru-RU" sz="1400" dirty="0" err="1"/>
              <a:t>людини</a:t>
            </a:r>
            <a:r>
              <a:rPr lang="ru-RU" sz="1400" dirty="0"/>
              <a:t>.</a:t>
            </a:r>
            <a:endParaRPr lang="ru-RU" sz="14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base">
              <a:buNone/>
            </a:pPr>
            <a:endParaRPr lang="ru-RU" sz="11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fontAlgn="base">
              <a:buNone/>
            </a:pPr>
            <a:r>
              <a:rPr lang="ru-RU" sz="1400" dirty="0" smtClean="0">
                <a:solidFill>
                  <a:srgbClr val="E010D1"/>
                </a:solidFill>
                <a:latin typeface="Comic Sans MS" pitchFamily="66" charset="0"/>
              </a:rPr>
              <a:t>Заборона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передбачена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 </a:t>
            </a:r>
            <a:r>
              <a:rPr lang="ru-RU" sz="1400" u="sng" dirty="0" err="1">
                <a:solidFill>
                  <a:srgbClr val="E010D1"/>
                </a:solidFill>
                <a:latin typeface="Comic Sans MS" pitchFamily="66" charset="0"/>
                <a:hlinkClick r:id="rId3"/>
              </a:rPr>
              <a:t>частиною</a:t>
            </a:r>
            <a:r>
              <a:rPr lang="ru-RU" sz="1400" u="sng" dirty="0">
                <a:solidFill>
                  <a:srgbClr val="E010D1"/>
                </a:solidFill>
                <a:latin typeface="Comic Sans MS" pitchFamily="66" charset="0"/>
                <a:hlinkClick r:id="rId3"/>
              </a:rPr>
              <a:t> </a:t>
            </a:r>
            <a:r>
              <a:rPr lang="ru-RU" sz="1400" u="sng" dirty="0" err="1">
                <a:solidFill>
                  <a:srgbClr val="E010D1"/>
                </a:solidFill>
                <a:latin typeface="Comic Sans MS" pitchFamily="66" charset="0"/>
                <a:hlinkClick r:id="rId3"/>
              </a:rPr>
              <a:t>третьою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 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статті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1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цього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Закону,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застосовується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до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осіб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перевірка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стосовно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яких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встановила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недостовірність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відомостей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щодо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наявності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майна (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майнових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прав),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зазначених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у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поданих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ними за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попередній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рік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деклараціях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про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майно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, доходи,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витрати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і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зобов’язання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фінансового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характеру,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складених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за формою,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що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встановлена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 </a:t>
            </a:r>
            <a:r>
              <a:rPr lang="ru-RU" sz="1400" u="sng" dirty="0">
                <a:solidFill>
                  <a:srgbClr val="E010D1"/>
                </a:solidFill>
                <a:latin typeface="Comic Sans MS" pitchFamily="66" charset="0"/>
                <a:hlinkClick r:id="rId4"/>
              </a:rPr>
              <a:t>Законом </a:t>
            </a:r>
            <a:r>
              <a:rPr lang="ru-RU" sz="1400" u="sng" dirty="0" err="1">
                <a:solidFill>
                  <a:srgbClr val="E010D1"/>
                </a:solidFill>
                <a:latin typeface="Comic Sans MS" pitchFamily="66" charset="0"/>
                <a:hlinkClick r:id="rId4"/>
              </a:rPr>
              <a:t>України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 "Про засади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запобігання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і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протидії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корупції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", та/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або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невідповідність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вартості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майна (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майнових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прав),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вказаного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(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вказаних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) в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їх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деклараціях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набутого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(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набутих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) за час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перебування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на посадах,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визначених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 </a:t>
            </a:r>
            <a:r>
              <a:rPr lang="ru-RU" sz="1400" u="sng" dirty="0">
                <a:solidFill>
                  <a:srgbClr val="E010D1"/>
                </a:solidFill>
                <a:latin typeface="Comic Sans MS" pitchFamily="66" charset="0"/>
                <a:hlinkClick r:id="rId5"/>
              </a:rPr>
              <a:t>пунктами 1-10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 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частини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першої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статті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2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цього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Закону, доходам,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отриманим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із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законних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E010D1"/>
                </a:solidFill>
                <a:latin typeface="Comic Sans MS" pitchFamily="66" charset="0"/>
              </a:rPr>
              <a:t>джерел</a:t>
            </a:r>
            <a:r>
              <a:rPr lang="ru-RU" sz="1400" dirty="0">
                <a:solidFill>
                  <a:srgbClr val="E010D1"/>
                </a:solidFill>
                <a:latin typeface="Comic Sans MS" pitchFamily="66" charset="0"/>
              </a:rPr>
              <a:t>.</a:t>
            </a:r>
            <a:r>
              <a:rPr lang="ru-RU" sz="1400" i="1" u="sng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ru-RU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(ч. 8 ст.3 Закону </a:t>
            </a:r>
            <a:r>
              <a:rPr lang="ru-RU" sz="1400" i="1" u="sng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Укра</a:t>
            </a:r>
            <a:r>
              <a:rPr lang="uk-UA" sz="1400" i="1" u="sng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їни</a:t>
            </a:r>
            <a:r>
              <a:rPr lang="uk-UA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“</a:t>
            </a:r>
            <a:r>
              <a:rPr lang="uk-UA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Про очищення влади</a:t>
            </a:r>
            <a:r>
              <a:rPr lang="en-US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”</a:t>
            </a:r>
            <a:r>
              <a:rPr lang="uk-UA" sz="1400" i="1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)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:</a:t>
            </a:r>
          </a:p>
          <a:p>
            <a:pPr marL="0" indent="0" fontAlgn="base">
              <a:buNone/>
            </a:pPr>
            <a:endParaRPr lang="ru-RU" sz="1100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914127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2910" indent="-285750"/>
            <a:r>
              <a:rPr lang="ru-RU" sz="1800" dirty="0"/>
              <a:t>перших </a:t>
            </a:r>
            <a:r>
              <a:rPr lang="ru-RU" sz="1800" dirty="0" err="1"/>
              <a:t>заступників</a:t>
            </a:r>
            <a:r>
              <a:rPr lang="ru-RU" sz="1800" dirty="0"/>
              <a:t> та </a:t>
            </a:r>
            <a:r>
              <a:rPr lang="ru-RU" sz="1800" dirty="0" err="1"/>
              <a:t>заступників</a:t>
            </a:r>
            <a:r>
              <a:rPr lang="ru-RU" sz="1800" dirty="0"/>
              <a:t> </a:t>
            </a:r>
            <a:r>
              <a:rPr lang="ru-RU" sz="1800" dirty="0" err="1"/>
              <a:t>голів</a:t>
            </a:r>
            <a:r>
              <a:rPr lang="ru-RU" sz="1800" dirty="0"/>
              <a:t> </a:t>
            </a:r>
            <a:r>
              <a:rPr lang="ru-RU" sz="1800" dirty="0" err="1"/>
              <a:t>місцевих</a:t>
            </a:r>
            <a:r>
              <a:rPr lang="ru-RU" sz="1800" dirty="0"/>
              <a:t> </a:t>
            </a:r>
            <a:r>
              <a:rPr lang="ru-RU" sz="1800" dirty="0" err="1"/>
              <a:t>держадміністрацій</a:t>
            </a:r>
            <a:r>
              <a:rPr lang="ru-RU" sz="1800" dirty="0"/>
              <a:t>, </a:t>
            </a:r>
            <a:r>
              <a:rPr lang="ru-RU" sz="1800" dirty="0" err="1"/>
              <a:t>керівників</a:t>
            </a:r>
            <a:r>
              <a:rPr lang="ru-RU" sz="1800" dirty="0"/>
              <a:t> </a:t>
            </a:r>
            <a:r>
              <a:rPr lang="ru-RU" sz="1800" dirty="0" err="1"/>
              <a:t>структурних</a:t>
            </a:r>
            <a:r>
              <a:rPr lang="ru-RU" sz="1800" dirty="0"/>
              <a:t> </a:t>
            </a:r>
            <a:r>
              <a:rPr lang="ru-RU" sz="1800" dirty="0" err="1"/>
              <a:t>підрозділів</a:t>
            </a:r>
            <a:r>
              <a:rPr lang="ru-RU" sz="1800" dirty="0"/>
              <a:t> </a:t>
            </a:r>
            <a:r>
              <a:rPr lang="ru-RU" sz="1800" dirty="0" err="1"/>
              <a:t>апаратів</a:t>
            </a:r>
            <a:r>
              <a:rPr lang="ru-RU" sz="1800" dirty="0"/>
              <a:t> </a:t>
            </a:r>
            <a:r>
              <a:rPr lang="ru-RU" sz="1800" dirty="0" err="1"/>
              <a:t>міністерств</a:t>
            </a:r>
            <a:r>
              <a:rPr lang="ru-RU" sz="1800" dirty="0"/>
              <a:t>, </a:t>
            </a:r>
            <a:r>
              <a:rPr lang="ru-RU" sz="1800" dirty="0" err="1"/>
              <a:t>інших</a:t>
            </a:r>
            <a:r>
              <a:rPr lang="ru-RU" sz="1800" dirty="0"/>
              <a:t> </a:t>
            </a:r>
            <a:r>
              <a:rPr lang="ru-RU" sz="1800" dirty="0" err="1"/>
              <a:t>центральних</a:t>
            </a:r>
            <a:r>
              <a:rPr lang="ru-RU" sz="1800" dirty="0"/>
              <a:t> </a:t>
            </a:r>
            <a:r>
              <a:rPr lang="ru-RU" sz="1800" dirty="0" err="1"/>
              <a:t>органів</a:t>
            </a:r>
            <a:r>
              <a:rPr lang="ru-RU" sz="1800" dirty="0"/>
              <a:t> </a:t>
            </a:r>
            <a:r>
              <a:rPr lang="ru-RU" sz="1800" dirty="0" err="1"/>
              <a:t>виконавчої</a:t>
            </a:r>
            <a:r>
              <a:rPr lang="ru-RU" sz="1800" dirty="0"/>
              <a:t> </a:t>
            </a:r>
            <a:r>
              <a:rPr lang="ru-RU" sz="1800" dirty="0" err="1"/>
              <a:t>влади</a:t>
            </a:r>
            <a:r>
              <a:rPr lang="ru-RU" sz="1800" dirty="0"/>
              <a:t>, </a:t>
            </a:r>
            <a:r>
              <a:rPr lang="ru-RU" sz="1800" dirty="0" err="1"/>
              <a:t>місцевих</a:t>
            </a:r>
            <a:r>
              <a:rPr lang="ru-RU" sz="1800" dirty="0"/>
              <a:t> </a:t>
            </a:r>
            <a:r>
              <a:rPr lang="ru-RU" sz="1800" dirty="0" err="1" smtClean="0"/>
              <a:t>держадміністрацій</a:t>
            </a:r>
            <a:r>
              <a:rPr lang="ru-RU" sz="1800" dirty="0" smtClean="0"/>
              <a:t>…</a:t>
            </a:r>
          </a:p>
          <a:p>
            <a:pPr marL="137160" indent="0" algn="r">
              <a:buNone/>
            </a:pPr>
            <a:r>
              <a:rPr lang="ru-RU" sz="1800" dirty="0" err="1">
                <a:solidFill>
                  <a:srgbClr val="92D050"/>
                </a:solidFill>
              </a:rPr>
              <a:t>Березень</a:t>
            </a:r>
            <a:r>
              <a:rPr lang="ru-RU" sz="1800" dirty="0">
                <a:solidFill>
                  <a:srgbClr val="92D050"/>
                </a:solidFill>
              </a:rPr>
              <a:t> - </a:t>
            </a:r>
            <a:r>
              <a:rPr lang="ru-RU" sz="1800" dirty="0" err="1">
                <a:solidFill>
                  <a:srgbClr val="92D050"/>
                </a:solidFill>
              </a:rPr>
              <a:t>травень</a:t>
            </a:r>
            <a:r>
              <a:rPr lang="ru-RU" sz="1800" dirty="0">
                <a:solidFill>
                  <a:srgbClr val="92D050"/>
                </a:solidFill>
              </a:rPr>
              <a:t> 2015 р</a:t>
            </a:r>
            <a:r>
              <a:rPr lang="ru-RU" sz="1800" dirty="0" smtClean="0">
                <a:solidFill>
                  <a:srgbClr val="92D050"/>
                </a:solidFill>
              </a:rPr>
              <a:t>.*</a:t>
            </a:r>
          </a:p>
          <a:p>
            <a:pPr marL="137160" indent="0" algn="r">
              <a:buNone/>
            </a:pPr>
            <a:endParaRPr lang="uk-UA" sz="1800" dirty="0">
              <a:solidFill>
                <a:srgbClr val="92D050"/>
              </a:solidFill>
            </a:endParaRPr>
          </a:p>
          <a:p>
            <a:pPr fontAlgn="base"/>
            <a:r>
              <a:rPr lang="ru-RU" sz="1800" dirty="0" smtClean="0"/>
              <a:t> </a:t>
            </a:r>
            <a:r>
              <a:rPr lang="ru-RU" sz="1800" dirty="0" err="1" smtClean="0"/>
              <a:t>посадових</a:t>
            </a:r>
            <a:r>
              <a:rPr lang="ru-RU" sz="1800" dirty="0" smtClean="0"/>
              <a:t> </a:t>
            </a:r>
            <a:r>
              <a:rPr lang="ru-RU" sz="1800" dirty="0"/>
              <a:t>і </a:t>
            </a:r>
            <a:r>
              <a:rPr lang="ru-RU" sz="1800" dirty="0" err="1"/>
              <a:t>службових</a:t>
            </a:r>
            <a:r>
              <a:rPr lang="ru-RU" sz="1800" dirty="0"/>
              <a:t> </a:t>
            </a:r>
            <a:r>
              <a:rPr lang="ru-RU" sz="1800" dirty="0" err="1"/>
              <a:t>осіб</a:t>
            </a:r>
            <a:r>
              <a:rPr lang="ru-RU" sz="1800" dirty="0"/>
              <a:t> (</a:t>
            </a:r>
            <a:r>
              <a:rPr lang="ru-RU" sz="1800" dirty="0" err="1"/>
              <a:t>крім</a:t>
            </a:r>
            <a:r>
              <a:rPr lang="ru-RU" sz="1800" dirty="0"/>
              <a:t> </a:t>
            </a:r>
            <a:r>
              <a:rPr lang="ru-RU" sz="1800" dirty="0" err="1"/>
              <a:t>виборних</a:t>
            </a:r>
            <a:r>
              <a:rPr lang="ru-RU" sz="1800" dirty="0"/>
              <a:t> посад) </a:t>
            </a:r>
            <a:r>
              <a:rPr lang="ru-RU" sz="1800" dirty="0" err="1"/>
              <a:t>органів</a:t>
            </a:r>
            <a:r>
              <a:rPr lang="ru-RU" sz="1800" dirty="0"/>
              <a:t> </a:t>
            </a:r>
            <a:r>
              <a:rPr lang="ru-RU" sz="1800" dirty="0" err="1"/>
              <a:t>державної</a:t>
            </a:r>
            <a:r>
              <a:rPr lang="ru-RU" sz="1800" dirty="0"/>
              <a:t> </a:t>
            </a:r>
            <a:r>
              <a:rPr lang="ru-RU" sz="1800" dirty="0" err="1"/>
              <a:t>влади</a:t>
            </a:r>
            <a:r>
              <a:rPr lang="ru-RU" sz="1800" dirty="0"/>
              <a:t> та </a:t>
            </a:r>
            <a:r>
              <a:rPr lang="ru-RU" sz="1800" dirty="0" err="1"/>
              <a:t>органів</a:t>
            </a:r>
            <a:r>
              <a:rPr lang="ru-RU" sz="1800" dirty="0"/>
              <a:t> </a:t>
            </a:r>
            <a:r>
              <a:rPr lang="ru-RU" sz="1800" dirty="0" err="1"/>
              <a:t>місцевого</a:t>
            </a:r>
            <a:r>
              <a:rPr lang="ru-RU" sz="1800" dirty="0"/>
              <a:t> </a:t>
            </a:r>
            <a:r>
              <a:rPr lang="ru-RU" sz="1800" dirty="0" err="1" smtClean="0"/>
              <a:t>самоврядування</a:t>
            </a:r>
            <a:r>
              <a:rPr lang="ru-RU" sz="1800" dirty="0" smtClean="0"/>
              <a:t>.</a:t>
            </a:r>
          </a:p>
          <a:p>
            <a:pPr marL="137160" indent="0" algn="r" fontAlgn="base">
              <a:buNone/>
            </a:pPr>
            <a:r>
              <a:rPr lang="ru-RU" sz="1800" dirty="0" smtClean="0">
                <a:solidFill>
                  <a:srgbClr val="92D050"/>
                </a:solidFill>
              </a:rPr>
              <a:t>Червень </a:t>
            </a:r>
            <a:r>
              <a:rPr lang="ru-RU" sz="1800" dirty="0">
                <a:solidFill>
                  <a:srgbClr val="92D050"/>
                </a:solidFill>
              </a:rPr>
              <a:t>2015 р. - </a:t>
            </a:r>
            <a:r>
              <a:rPr lang="ru-RU" sz="1800" dirty="0" err="1">
                <a:solidFill>
                  <a:srgbClr val="92D050"/>
                </a:solidFill>
              </a:rPr>
              <a:t>грудень</a:t>
            </a:r>
            <a:r>
              <a:rPr lang="ru-RU" sz="1800" dirty="0">
                <a:solidFill>
                  <a:srgbClr val="92D050"/>
                </a:solidFill>
              </a:rPr>
              <a:t> 2016 р.*;</a:t>
            </a:r>
          </a:p>
          <a:p>
            <a:pPr marL="137160" indent="0">
              <a:buNone/>
            </a:pPr>
            <a:endParaRPr lang="ru-RU" sz="1800" dirty="0">
              <a:solidFill>
                <a:srgbClr val="92D05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Строки проведення очищення влади: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9894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Заборона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381642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u="sng" dirty="0" smtClean="0"/>
              <a:t>5 років</a:t>
            </a:r>
          </a:p>
          <a:p>
            <a:pPr marL="0" indent="0" fontAlgn="base">
              <a:buNone/>
            </a:pPr>
            <a:r>
              <a:rPr lang="ru-RU" sz="2200" dirty="0" smtClean="0">
                <a:latin typeface="Bookman Old Style" pitchFamily="18" charset="0"/>
              </a:rPr>
              <a:t>Особи</a:t>
            </a:r>
            <a:r>
              <a:rPr lang="ru-RU" sz="2200" dirty="0">
                <a:latin typeface="Bookman Old Style" pitchFamily="18" charset="0"/>
              </a:rPr>
              <a:t>, </a:t>
            </a:r>
            <a:r>
              <a:rPr lang="ru-RU" sz="2200" dirty="0" err="1">
                <a:latin typeface="Bookman Old Style" pitchFamily="18" charset="0"/>
              </a:rPr>
              <a:t>зазначені</a:t>
            </a:r>
            <a:r>
              <a:rPr lang="ru-RU" sz="2200" dirty="0">
                <a:latin typeface="Bookman Old Style" pitchFamily="18" charset="0"/>
              </a:rPr>
              <a:t> у </a:t>
            </a:r>
            <a:r>
              <a:rPr lang="ru-RU" sz="2200" dirty="0" err="1">
                <a:latin typeface="Bookman Old Style" pitchFamily="18" charset="0"/>
              </a:rPr>
              <a:t>частинах</a:t>
            </a:r>
            <a:r>
              <a:rPr lang="ru-RU" sz="2200" dirty="0">
                <a:latin typeface="Bookman Old Style" pitchFamily="18" charset="0"/>
              </a:rPr>
              <a:t> </a:t>
            </a:r>
            <a:r>
              <a:rPr lang="ru-RU" sz="2200" dirty="0" smtClean="0">
                <a:latin typeface="Bookman Old Style" pitchFamily="18" charset="0"/>
              </a:rPr>
              <a:t>3,5-7  </a:t>
            </a:r>
            <a:r>
              <a:rPr lang="ru-RU" sz="2200" dirty="0" err="1" smtClean="0">
                <a:latin typeface="Bookman Old Style" pitchFamily="18" charset="0"/>
              </a:rPr>
              <a:t>статті</a:t>
            </a:r>
            <a:r>
              <a:rPr lang="ru-RU" sz="2200" dirty="0" smtClean="0">
                <a:latin typeface="Bookman Old Style" pitchFamily="18" charset="0"/>
              </a:rPr>
              <a:t> </a:t>
            </a:r>
            <a:r>
              <a:rPr lang="ru-RU" sz="2200" dirty="0">
                <a:latin typeface="Bookman Old Style" pitchFamily="18" charset="0"/>
              </a:rPr>
              <a:t>3 </a:t>
            </a:r>
            <a:r>
              <a:rPr lang="ru-RU" sz="2200" dirty="0" err="1">
                <a:latin typeface="Bookman Old Style" pitchFamily="18" charset="0"/>
              </a:rPr>
              <a:t>цього</a:t>
            </a:r>
            <a:r>
              <a:rPr lang="ru-RU" sz="2200" dirty="0">
                <a:latin typeface="Bookman Old Style" pitchFamily="18" charset="0"/>
              </a:rPr>
              <a:t> Закону, не </a:t>
            </a:r>
            <a:r>
              <a:rPr lang="ru-RU" sz="2200" dirty="0" err="1">
                <a:latin typeface="Bookman Old Style" pitchFamily="18" charset="0"/>
              </a:rPr>
              <a:t>можуть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обіймати</a:t>
            </a:r>
            <a:r>
              <a:rPr lang="ru-RU" sz="2200" dirty="0">
                <a:latin typeface="Bookman Old Style" pitchFamily="18" charset="0"/>
              </a:rPr>
              <a:t> посади, </a:t>
            </a:r>
            <a:r>
              <a:rPr lang="ru-RU" sz="2200" dirty="0" err="1">
                <a:latin typeface="Bookman Old Style" pitchFamily="18" charset="0"/>
              </a:rPr>
              <a:t>щодо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яких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здійснюється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очищення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влади</a:t>
            </a:r>
            <a:r>
              <a:rPr lang="ru-RU" sz="2200" dirty="0">
                <a:latin typeface="Bookman Old Style" pitchFamily="18" charset="0"/>
              </a:rPr>
              <a:t> (</a:t>
            </a:r>
            <a:r>
              <a:rPr lang="ru-RU" sz="2200" dirty="0" err="1">
                <a:latin typeface="Bookman Old Style" pitchFamily="18" charset="0"/>
              </a:rPr>
              <a:t>люстрація</a:t>
            </a:r>
            <a:r>
              <a:rPr lang="ru-RU" sz="2200" dirty="0">
                <a:latin typeface="Bookman Old Style" pitchFamily="18" charset="0"/>
              </a:rPr>
              <a:t>), </a:t>
            </a:r>
            <a:r>
              <a:rPr lang="ru-RU" sz="2200" dirty="0" smtClean="0">
                <a:latin typeface="Bookman Old Style" pitchFamily="18" charset="0"/>
              </a:rPr>
              <a:t>з </a:t>
            </a:r>
            <a:r>
              <a:rPr lang="ru-RU" sz="2200" dirty="0">
                <a:latin typeface="Bookman Old Style" pitchFamily="18" charset="0"/>
              </a:rPr>
              <a:t>дня </a:t>
            </a:r>
            <a:r>
              <a:rPr lang="ru-RU" sz="2200" dirty="0" err="1">
                <a:latin typeface="Bookman Old Style" pitchFamily="18" charset="0"/>
              </a:rPr>
              <a:t>набрання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чинності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відповідним</a:t>
            </a:r>
            <a:r>
              <a:rPr lang="ru-RU" sz="2200" dirty="0">
                <a:latin typeface="Bookman Old Style" pitchFamily="18" charset="0"/>
              </a:rPr>
              <a:t> </a:t>
            </a:r>
            <a:r>
              <a:rPr lang="ru-RU" sz="2200" dirty="0" err="1">
                <a:latin typeface="Bookman Old Style" pitchFamily="18" charset="0"/>
              </a:rPr>
              <a:t>рішенням</a:t>
            </a:r>
            <a:r>
              <a:rPr lang="ru-RU" sz="2200" dirty="0">
                <a:latin typeface="Bookman Old Style" pitchFamily="18" charset="0"/>
              </a:rPr>
              <a:t> суду.</a:t>
            </a:r>
          </a:p>
          <a:p>
            <a:pPr marL="0" indent="0" fontAlgn="base">
              <a:buNone/>
            </a:pPr>
            <a:endParaRPr lang="ru-RU" sz="2100" u="sng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340769"/>
            <a:ext cx="4038600" cy="403244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u="sng" dirty="0" smtClean="0"/>
              <a:t>10 років</a:t>
            </a:r>
            <a:endParaRPr lang="ru-RU" u="sng" dirty="0" smtClean="0"/>
          </a:p>
          <a:p>
            <a:pPr marL="0" indent="0">
              <a:buNone/>
            </a:pPr>
            <a:r>
              <a:rPr lang="ru-RU" sz="2400" dirty="0">
                <a:latin typeface="Bookman Old Style" pitchFamily="18" charset="0"/>
              </a:rPr>
              <a:t>З</a:t>
            </a:r>
            <a:r>
              <a:rPr lang="ru-RU" sz="2400" dirty="0" smtClean="0">
                <a:latin typeface="Bookman Old Style" pitchFamily="18" charset="0"/>
              </a:rPr>
              <a:t> </a:t>
            </a:r>
            <a:r>
              <a:rPr lang="ru-RU" sz="2400" dirty="0">
                <a:latin typeface="Bookman Old Style" pitchFamily="18" charset="0"/>
              </a:rPr>
              <a:t>дня </a:t>
            </a:r>
            <a:r>
              <a:rPr lang="ru-RU" sz="2400" dirty="0" err="1">
                <a:latin typeface="Bookman Old Style" pitchFamily="18" charset="0"/>
              </a:rPr>
              <a:t>набрання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чинності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цим</a:t>
            </a:r>
            <a:r>
              <a:rPr lang="ru-RU" sz="2400" dirty="0">
                <a:latin typeface="Bookman Old Style" pitchFamily="18" charset="0"/>
              </a:rPr>
              <a:t> Законом посади, </a:t>
            </a:r>
            <a:r>
              <a:rPr lang="ru-RU" sz="2400" dirty="0" err="1">
                <a:latin typeface="Bookman Old Style" pitchFamily="18" charset="0"/>
              </a:rPr>
              <a:t>щодо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яких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здійснюється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очищення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влади</a:t>
            </a:r>
            <a:r>
              <a:rPr lang="ru-RU" sz="2400" dirty="0">
                <a:latin typeface="Bookman Old Style" pitchFamily="18" charset="0"/>
              </a:rPr>
              <a:t> (</a:t>
            </a:r>
            <a:r>
              <a:rPr lang="ru-RU" sz="2400" dirty="0" err="1">
                <a:latin typeface="Bookman Old Style" pitchFamily="18" charset="0"/>
              </a:rPr>
              <a:t>люстрація</a:t>
            </a:r>
            <a:r>
              <a:rPr lang="ru-RU" sz="2400" dirty="0">
                <a:latin typeface="Bookman Old Style" pitchFamily="18" charset="0"/>
              </a:rPr>
              <a:t>), не </a:t>
            </a:r>
            <a:r>
              <a:rPr lang="ru-RU" sz="2400" dirty="0" err="1">
                <a:latin typeface="Bookman Old Style" pitchFamily="18" charset="0"/>
              </a:rPr>
              <a:t>можуть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обіймати</a:t>
            </a:r>
            <a:r>
              <a:rPr lang="ru-RU" sz="2400" dirty="0">
                <a:latin typeface="Bookman Old Style" pitchFamily="18" charset="0"/>
              </a:rPr>
              <a:t> особи, </a:t>
            </a:r>
            <a:r>
              <a:rPr lang="ru-RU" sz="2400" dirty="0" err="1">
                <a:latin typeface="Bookman Old Style" pitchFamily="18" charset="0"/>
              </a:rPr>
              <a:t>зазначені</a:t>
            </a:r>
            <a:r>
              <a:rPr lang="ru-RU" sz="2400" dirty="0">
                <a:latin typeface="Bookman Old Style" pitchFamily="18" charset="0"/>
              </a:rPr>
              <a:t> у </a:t>
            </a:r>
            <a:r>
              <a:rPr lang="ru-RU" sz="2400" dirty="0" err="1" smtClean="0">
                <a:latin typeface="Bookman Old Style" pitchFamily="18" charset="0"/>
              </a:rPr>
              <a:t>частинах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1,2,4,8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err="1" smtClean="0">
                <a:latin typeface="Bookman Old Style" pitchFamily="18" charset="0"/>
              </a:rPr>
              <a:t>статті</a:t>
            </a:r>
            <a:r>
              <a:rPr lang="ru-RU" sz="2400" dirty="0" smtClean="0">
                <a:latin typeface="Bookman Old Style" pitchFamily="18" charset="0"/>
              </a:rPr>
              <a:t> </a:t>
            </a:r>
            <a:r>
              <a:rPr lang="ru-RU" sz="2400" dirty="0">
                <a:latin typeface="Bookman Old Style" pitchFamily="18" charset="0"/>
              </a:rPr>
              <a:t>3 </a:t>
            </a:r>
            <a:r>
              <a:rPr lang="ru-RU" sz="2400" dirty="0" err="1" smtClean="0">
                <a:latin typeface="Bookman Old Style" pitchFamily="18" charset="0"/>
              </a:rPr>
              <a:t>цього</a:t>
            </a:r>
            <a:r>
              <a:rPr lang="ru-RU" sz="2400" dirty="0" smtClean="0">
                <a:latin typeface="Bookman Old Style" pitchFamily="18" charset="0"/>
              </a:rPr>
              <a:t> Закону</a:t>
            </a:r>
            <a:r>
              <a:rPr lang="ru-RU" sz="2400" dirty="0">
                <a:latin typeface="Bookman Old Style" pitchFamily="18" charset="0"/>
              </a:rPr>
              <a:t>, а </a:t>
            </a:r>
            <a:r>
              <a:rPr lang="ru-RU" sz="2400" dirty="0" err="1">
                <a:latin typeface="Bookman Old Style" pitchFamily="18" charset="0"/>
              </a:rPr>
              <a:t>також</a:t>
            </a:r>
            <a:r>
              <a:rPr lang="ru-RU" sz="2400" dirty="0">
                <a:latin typeface="Bookman Old Style" pitchFamily="18" charset="0"/>
              </a:rPr>
              <a:t> особи, </a:t>
            </a:r>
            <a:r>
              <a:rPr lang="ru-RU" sz="2400" dirty="0" err="1">
                <a:latin typeface="Bookman Old Style" pitchFamily="18" charset="0"/>
              </a:rPr>
              <a:t>які</a:t>
            </a:r>
            <a:r>
              <a:rPr lang="ru-RU" sz="2400" dirty="0">
                <a:latin typeface="Bookman Old Style" pitchFamily="18" charset="0"/>
              </a:rPr>
              <a:t> не подали у строк, </a:t>
            </a:r>
            <a:r>
              <a:rPr lang="ru-RU" sz="2400" dirty="0" err="1">
                <a:latin typeface="Bookman Old Style" pitchFamily="18" charset="0"/>
              </a:rPr>
              <a:t>визначений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err="1">
                <a:latin typeface="Bookman Old Style" pitchFamily="18" charset="0"/>
              </a:rPr>
              <a:t>цим</a:t>
            </a:r>
            <a:r>
              <a:rPr lang="ru-RU" sz="2400" dirty="0">
                <a:latin typeface="Bookman Old Style" pitchFamily="18" charset="0"/>
              </a:rPr>
              <a:t> Законом, заяви, </a:t>
            </a:r>
            <a:r>
              <a:rPr lang="ru-RU" sz="2400" dirty="0" err="1">
                <a:latin typeface="Bookman Old Style" pitchFamily="18" charset="0"/>
              </a:rPr>
              <a:t>передбачені</a:t>
            </a:r>
            <a:r>
              <a:rPr lang="ru-RU" sz="2400" dirty="0">
                <a:latin typeface="Bookman Old Style" pitchFamily="18" charset="0"/>
              </a:rPr>
              <a:t> </a:t>
            </a:r>
            <a:r>
              <a:rPr lang="ru-RU" sz="2400" dirty="0" err="1" smtClean="0">
                <a:latin typeface="Bookman Old Style" pitchFamily="18" charset="0"/>
              </a:rPr>
              <a:t>частиною</a:t>
            </a:r>
            <a:r>
              <a:rPr lang="ru-RU" sz="2400" u="sng" dirty="0" smtClean="0">
                <a:latin typeface="Bookman Old Style" pitchFamily="18" charset="0"/>
              </a:rPr>
              <a:t> 1</a:t>
            </a:r>
            <a:r>
              <a:rPr lang="ru-RU" sz="2400" dirty="0">
                <a:latin typeface="Bookman Old Style" pitchFamily="18" charset="0"/>
              </a:rPr>
              <a:t> </a:t>
            </a:r>
            <a:r>
              <a:rPr lang="ru-RU" sz="2400" dirty="0" err="1">
                <a:latin typeface="Bookman Old Style" pitchFamily="18" charset="0"/>
              </a:rPr>
              <a:t>статті</a:t>
            </a:r>
            <a:r>
              <a:rPr lang="ru-RU" sz="2400" dirty="0">
                <a:latin typeface="Bookman Old Style" pitchFamily="18" charset="0"/>
              </a:rPr>
              <a:t> 4 </a:t>
            </a:r>
            <a:r>
              <a:rPr lang="ru-RU" sz="2400" dirty="0" err="1">
                <a:latin typeface="Bookman Old Style" pitchFamily="18" charset="0"/>
              </a:rPr>
              <a:t>цього</a:t>
            </a:r>
            <a:r>
              <a:rPr lang="ru-RU" sz="2400" dirty="0">
                <a:latin typeface="Bookman Old Style" pitchFamily="18" charset="0"/>
              </a:rPr>
              <a:t> Закону.</a:t>
            </a:r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5373216"/>
            <a:ext cx="8568952" cy="135258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dirty="0">
                <a:latin typeface="Arial Narrow" pitchFamily="34" charset="0"/>
              </a:rPr>
              <a:t>. </a:t>
            </a:r>
            <a:endParaRPr lang="ru-RU" dirty="0" smtClean="0">
              <a:latin typeface="Arial Narrow" pitchFamily="34" charset="0"/>
            </a:endParaRPr>
          </a:p>
          <a:p>
            <a:pPr fontAlgn="base"/>
            <a:endParaRPr lang="ru-RU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fontAlgn="base"/>
            <a:endParaRPr lang="ru-RU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fontAlgn="base"/>
            <a:r>
              <a:rPr lang="ru-RU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Заборона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передбачена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частинами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третьою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та четвертою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цієї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статті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1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не </a:t>
            </a:r>
            <a:r>
              <a:rPr lang="ru-RU" sz="12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застосовується</a:t>
            </a:r>
            <a:r>
              <a:rPr lang="ru-RU" sz="12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до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осіб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зазначених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у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частинах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другій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-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четвертій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статті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3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цього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Закону,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які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визнані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учасниками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бойових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дій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під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час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проведення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антитерористичної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операції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на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сході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України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у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встановленому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законодавством</a:t>
            </a:r>
            <a:r>
              <a:rPr lang="ru-RU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порядку</a:t>
            </a:r>
            <a:r>
              <a:rPr lang="ru-RU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fontAlgn="base"/>
            <a:r>
              <a:rPr lang="ru-RU" sz="1200" i="1" u="sng" dirty="0" err="1" smtClean="0">
                <a:solidFill>
                  <a:srgbClr val="FF0000"/>
                </a:solidFill>
                <a:latin typeface="Comic Sans MS" pitchFamily="66" charset="0"/>
              </a:rPr>
              <a:t>Відомості</a:t>
            </a:r>
            <a:r>
              <a:rPr lang="ru-RU" sz="1200" i="1" u="sng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 smtClean="0">
                <a:solidFill>
                  <a:srgbClr val="FF0000"/>
                </a:solidFill>
                <a:latin typeface="Comic Sans MS" pitchFamily="66" charset="0"/>
              </a:rPr>
              <a:t>щодо</a:t>
            </a:r>
            <a:r>
              <a:rPr lang="ru-RU" sz="1200" i="1" u="sng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 smtClean="0">
                <a:solidFill>
                  <a:srgbClr val="FF0000"/>
                </a:solidFill>
                <a:latin typeface="Comic Sans MS" pitchFamily="66" charset="0"/>
              </a:rPr>
              <a:t>застосування</a:t>
            </a:r>
            <a:r>
              <a:rPr lang="ru-RU" sz="1200" i="1" u="sng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 smtClean="0">
                <a:solidFill>
                  <a:srgbClr val="FF0000"/>
                </a:solidFill>
                <a:latin typeface="Comic Sans MS" pitchFamily="66" charset="0"/>
              </a:rPr>
              <a:t>заборон</a:t>
            </a:r>
            <a:r>
              <a:rPr lang="ru-RU" sz="1200" i="1" u="sng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 smtClean="0">
                <a:solidFill>
                  <a:srgbClr val="FF0000"/>
                </a:solidFill>
                <a:latin typeface="Comic Sans MS" pitchFamily="66" charset="0"/>
              </a:rPr>
              <a:t>вносяться</a:t>
            </a:r>
            <a:r>
              <a:rPr lang="ru-RU" sz="1200" i="1" u="sng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до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Єдиного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державного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реєстру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осіб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щодо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яких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застосовано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положення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Закону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України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uk-UA" sz="1200" i="1" u="sng" dirty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Про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очищення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влади</a:t>
            </a:r>
            <a:r>
              <a:rPr lang="uk-UA" sz="1200" i="1" u="sng" dirty="0">
                <a:solidFill>
                  <a:srgbClr val="FF0000"/>
                </a:solidFill>
                <a:latin typeface="Comic Sans MS" pitchFamily="66" charset="0"/>
              </a:rPr>
              <a:t>»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що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формується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та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ведеться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Міністерством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юстиції</a:t>
            </a:r>
            <a:r>
              <a:rPr lang="ru-RU" sz="1200" i="1" u="sng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1200" i="1" u="sng" dirty="0" err="1">
                <a:solidFill>
                  <a:srgbClr val="FF0000"/>
                </a:solidFill>
                <a:latin typeface="Comic Sans MS" pitchFamily="66" charset="0"/>
              </a:rPr>
              <a:t>України</a:t>
            </a:r>
            <a:r>
              <a:rPr lang="ru-RU" sz="1400" i="1" u="sng" dirty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  <a:p>
            <a:pPr fontAlgn="base"/>
            <a:endParaRPr lang="ru-RU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fontAlgn="base"/>
            <a:endParaRPr lang="ru-RU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923420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7"/>
            <a:ext cx="8964488" cy="6597353"/>
          </a:xfrm>
          <a:prstGeom prst="curvedUpArrow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uk-UA" sz="1200" dirty="0" smtClean="0"/>
          </a:p>
          <a:p>
            <a:pPr marL="0" indent="0">
              <a:buNone/>
            </a:pPr>
            <a:endParaRPr lang="uk-UA" sz="1200" dirty="0" smtClean="0"/>
          </a:p>
          <a:p>
            <a:pPr marL="0" indent="0">
              <a:buNone/>
            </a:pPr>
            <a:r>
              <a:rPr lang="uk-UA" sz="1800" dirty="0"/>
              <a:t> </a:t>
            </a:r>
            <a:r>
              <a:rPr lang="uk-UA" sz="1800" dirty="0" smtClean="0"/>
              <a:t>                                               в день прийняття     </a:t>
            </a:r>
          </a:p>
          <a:p>
            <a:pPr marL="0" indent="0">
              <a:buNone/>
            </a:pPr>
            <a:r>
              <a:rPr lang="uk-UA" sz="1200" dirty="0"/>
              <a:t> </a:t>
            </a:r>
            <a:r>
              <a:rPr lang="uk-UA" sz="1200" dirty="0" smtClean="0"/>
              <a:t>                                                             </a:t>
            </a:r>
            <a:r>
              <a:rPr lang="uk-UA" sz="1200" dirty="0" err="1" smtClean="0"/>
              <a:t>вв</a:t>
            </a:r>
            <a:r>
              <a:rPr lang="uk-UA" sz="1200" dirty="0" smtClean="0"/>
              <a:t>               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096961"/>
            <a:ext cx="2880320" cy="16561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Рішення про початок перевірки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48064" y="548680"/>
            <a:ext cx="3312368" cy="122413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latin typeface="Courier New" pitchFamily="49" charset="0"/>
                <a:cs typeface="Courier New" pitchFamily="49" charset="0"/>
              </a:rPr>
              <a:t>Оприлюднюється на офіційному веб-сайті органу</a:t>
            </a:r>
            <a:endParaRPr lang="ru-RU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Стрелка углом 8"/>
          <p:cNvSpPr/>
          <p:nvPr/>
        </p:nvSpPr>
        <p:spPr>
          <a:xfrm>
            <a:off x="2051720" y="923894"/>
            <a:ext cx="3096344" cy="115212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3131840" y="2780928"/>
            <a:ext cx="2376264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 той самий день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5508104" y="2420887"/>
            <a:ext cx="3301610" cy="1656183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r>
              <a:rPr lang="ru-RU" sz="1400" dirty="0">
                <a:latin typeface="Courier New" pitchFamily="49" charset="0"/>
                <a:cs typeface="Courier New" pitchFamily="49" charset="0"/>
              </a:rPr>
              <a:t>доводиться </a:t>
            </a:r>
            <a:r>
              <a:rPr lang="ru-RU" sz="1400" dirty="0" err="1">
                <a:latin typeface="Courier New" pitchFamily="49" charset="0"/>
                <a:cs typeface="Courier New" pitchFamily="49" charset="0"/>
              </a:rPr>
              <a:t>відповідальним</a:t>
            </a:r>
            <a:r>
              <a:rPr lang="ru-RU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400" dirty="0" err="1">
                <a:latin typeface="Courier New" pitchFamily="49" charset="0"/>
                <a:cs typeface="Courier New" pitchFamily="49" charset="0"/>
              </a:rPr>
              <a:t>структурним</a:t>
            </a:r>
            <a:r>
              <a:rPr lang="ru-RU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400" dirty="0" err="1">
                <a:latin typeface="Courier New" pitchFamily="49" charset="0"/>
                <a:cs typeface="Courier New" pitchFamily="49" charset="0"/>
              </a:rPr>
              <a:t>підрозділом</a:t>
            </a:r>
            <a:r>
              <a:rPr lang="ru-RU" sz="1400" dirty="0">
                <a:latin typeface="Courier New" pitchFamily="49" charset="0"/>
                <a:cs typeface="Courier New" pitchFamily="49" charset="0"/>
              </a:rPr>
              <a:t> такого органу до </a:t>
            </a:r>
            <a:r>
              <a:rPr lang="ru-RU" sz="1400" dirty="0" err="1">
                <a:latin typeface="Courier New" pitchFamily="49" charset="0"/>
                <a:cs typeface="Courier New" pitchFamily="49" charset="0"/>
              </a:rPr>
              <a:t>відома</a:t>
            </a:r>
            <a:r>
              <a:rPr lang="ru-RU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400" dirty="0" err="1">
                <a:latin typeface="Courier New" pitchFamily="49" charset="0"/>
                <a:cs typeface="Courier New" pitchFamily="49" charset="0"/>
              </a:rPr>
              <a:t>осіб</a:t>
            </a:r>
            <a:r>
              <a:rPr lang="ru-RU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1400" dirty="0" err="1">
                <a:latin typeface="Courier New" pitchFamily="49" charset="0"/>
                <a:cs typeface="Courier New" pitchFamily="49" charset="0"/>
              </a:rPr>
              <a:t>які</a:t>
            </a:r>
            <a:r>
              <a:rPr lang="ru-RU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400" dirty="0" err="1">
                <a:latin typeface="Courier New" pitchFamily="49" charset="0"/>
                <a:cs typeface="Courier New" pitchFamily="49" charset="0"/>
              </a:rPr>
              <a:t>підлягають</a:t>
            </a:r>
            <a:r>
              <a:rPr lang="ru-RU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400" dirty="0" err="1">
                <a:latin typeface="Courier New" pitchFamily="49" charset="0"/>
                <a:cs typeface="Courier New" pitchFamily="49" charset="0"/>
              </a:rPr>
              <a:t>перевірці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6446176" y="4081188"/>
            <a:ext cx="1654215" cy="13640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latin typeface="Franklin Gothic Medium Cond" pitchFamily="34" charset="0"/>
              </a:rPr>
              <a:t>Протягом 10 днів, з дня  надходження заяви особи</a:t>
            </a:r>
            <a:endParaRPr lang="ru-RU" sz="1200" dirty="0">
              <a:latin typeface="Franklin Gothic Medium Cond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941135" y="5437192"/>
            <a:ext cx="2664296" cy="1296145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перевіряє</a:t>
            </a:r>
            <a:r>
              <a:rPr lang="ru-RU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достовірність</a:t>
            </a:r>
            <a:r>
              <a:rPr lang="ru-RU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2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відомостей</a:t>
            </a:r>
            <a:r>
              <a:rPr lang="ru-RU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12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зазначених</a:t>
            </a:r>
            <a:r>
              <a:rPr lang="ru-RU" sz="12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у </a:t>
            </a:r>
            <a:r>
              <a:rPr lang="ru-RU" sz="1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заяві</a:t>
            </a:r>
            <a:r>
              <a:rPr lang="ru-RU" sz="1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відповідно</a:t>
            </a:r>
            <a:r>
              <a:rPr lang="ru-RU" sz="1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до п.14 Порядку</a:t>
            </a:r>
            <a:endParaRPr lang="ru-RU" sz="12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3617829" y="5319590"/>
            <a:ext cx="2323306" cy="1540769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/>
              <a:t>У </a:t>
            </a:r>
            <a:r>
              <a:rPr lang="ru-RU" sz="1200" dirty="0" err="1" smtClean="0"/>
              <a:t>разі</a:t>
            </a:r>
            <a:r>
              <a:rPr lang="ru-RU" sz="1200" dirty="0" smtClean="0"/>
              <a:t> </a:t>
            </a:r>
            <a:r>
              <a:rPr lang="ru-RU" sz="1200" dirty="0" err="1" smtClean="0"/>
              <a:t>виявлення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відомостей</a:t>
            </a:r>
            <a:r>
              <a:rPr lang="ru-RU" sz="1200" dirty="0" smtClean="0"/>
              <a:t> </a:t>
            </a:r>
            <a:r>
              <a:rPr lang="ru-RU" sz="1200" dirty="0" err="1"/>
              <a:t>щодо</a:t>
            </a:r>
            <a:r>
              <a:rPr lang="ru-RU" sz="1200" dirty="0"/>
              <a:t> </a:t>
            </a:r>
            <a:r>
              <a:rPr lang="ru-RU" sz="1200" dirty="0" err="1"/>
              <a:t>застосування</a:t>
            </a:r>
            <a:r>
              <a:rPr lang="ru-RU" sz="1200" dirty="0"/>
              <a:t> до </a:t>
            </a:r>
            <a:r>
              <a:rPr lang="ru-RU" sz="1200" dirty="0" smtClean="0"/>
              <a:t>особи заборони</a:t>
            </a:r>
            <a:endParaRPr lang="ru-RU" sz="1200" dirty="0"/>
          </a:p>
        </p:txBody>
      </p:sp>
      <p:sp>
        <p:nvSpPr>
          <p:cNvPr id="11" name="Овал 10"/>
          <p:cNvSpPr/>
          <p:nvPr/>
        </p:nvSpPr>
        <p:spPr>
          <a:xfrm>
            <a:off x="611560" y="4941168"/>
            <a:ext cx="3006269" cy="1883659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керівник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органу не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пізніше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ніж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200" b="1" dirty="0">
                <a:latin typeface="Courier New" pitchFamily="49" charset="0"/>
                <a:cs typeface="Courier New" pitchFamily="49" charset="0"/>
              </a:rPr>
              <a:t>на </a:t>
            </a:r>
            <a:r>
              <a:rPr lang="ru-RU" sz="1200" b="1" dirty="0" err="1">
                <a:latin typeface="Courier New" pitchFamily="49" charset="0"/>
                <a:cs typeface="Courier New" pitchFamily="49" charset="0"/>
              </a:rPr>
              <a:t>третій</a:t>
            </a:r>
            <a:r>
              <a:rPr lang="ru-RU" sz="1200" b="1" dirty="0">
                <a:latin typeface="Courier New" pitchFamily="49" charset="0"/>
                <a:cs typeface="Courier New" pitchFamily="49" charset="0"/>
              </a:rPr>
              <a:t> день 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з дня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виявлення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таких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відомостей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приймає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рішення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про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звільнення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такої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особи і в той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самий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день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надсилає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його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копію</a:t>
            </a:r>
            <a:r>
              <a:rPr lang="ru-RU" sz="1200" dirty="0">
                <a:latin typeface="Courier New" pitchFamily="49" charset="0"/>
                <a:cs typeface="Courier New" pitchFamily="49" charset="0"/>
              </a:rPr>
              <a:t> до </a:t>
            </a:r>
            <a:r>
              <a:rPr lang="ru-RU" sz="1200" dirty="0" err="1">
                <a:latin typeface="Courier New" pitchFamily="49" charset="0"/>
                <a:cs typeface="Courier New" pitchFamily="49" charset="0"/>
              </a:rPr>
              <a:t>Мін’юсту</a:t>
            </a:r>
            <a:endParaRPr lang="ru-RU" sz="12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18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597"/>
            <a:ext cx="8712968" cy="6426755"/>
          </a:xfrm>
        </p:spPr>
        <p:txBody>
          <a:bodyPr anchor="ctr">
            <a:normAutofit/>
          </a:bodyPr>
          <a:lstStyle/>
          <a:p>
            <a:pPr marL="0" indent="0" algn="r">
              <a:buNone/>
            </a:pPr>
            <a:endParaRPr lang="uk-UA" sz="1600" dirty="0" smtClean="0">
              <a:latin typeface="Arial Black" pitchFamily="34" charset="0"/>
            </a:endParaRPr>
          </a:p>
          <a:p>
            <a:pPr marL="0" indent="0" algn="r">
              <a:buNone/>
            </a:pPr>
            <a:endParaRPr lang="uk-UA" sz="1600" dirty="0">
              <a:latin typeface="Arial Black" pitchFamily="34" charset="0"/>
            </a:endParaRPr>
          </a:p>
          <a:p>
            <a:pPr marL="0" indent="0" algn="r">
              <a:buNone/>
            </a:pPr>
            <a:r>
              <a:rPr lang="uk-UA" sz="1600" dirty="0" smtClean="0">
                <a:latin typeface="Arial Black" pitchFamily="34" charset="0"/>
              </a:rPr>
              <a:t>Особа </a:t>
            </a:r>
            <a:r>
              <a:rPr lang="uk-UA" sz="1600" dirty="0" err="1" smtClean="0">
                <a:latin typeface="Arial Black" pitchFamily="34" charset="0"/>
              </a:rPr>
              <a:t>зобов</a:t>
            </a:r>
            <a:r>
              <a:rPr lang="en-US" sz="1600" dirty="0" smtClean="0">
                <a:latin typeface="Arial Black" pitchFamily="34" charset="0"/>
              </a:rPr>
              <a:t>’</a:t>
            </a:r>
            <a:r>
              <a:rPr lang="uk-UA" sz="1600" dirty="0" err="1" smtClean="0">
                <a:latin typeface="Arial Black" pitchFamily="34" charset="0"/>
              </a:rPr>
              <a:t>язана</a:t>
            </a:r>
            <a:r>
              <a:rPr lang="uk-UA" sz="1600" dirty="0" smtClean="0">
                <a:latin typeface="Arial Black" pitchFamily="34" charset="0"/>
              </a:rPr>
              <a:t> подати </a:t>
            </a:r>
          </a:p>
          <a:p>
            <a:pPr marL="0" indent="0" algn="r">
              <a:buNone/>
            </a:pPr>
            <a:r>
              <a:rPr lang="uk-UA" sz="1600" dirty="0" smtClean="0">
                <a:latin typeface="Arial Black" pitchFamily="34" charset="0"/>
              </a:rPr>
              <a:t>власноручно написану заяву</a:t>
            </a:r>
          </a:p>
          <a:p>
            <a:pPr marL="0" indent="0" algn="r">
              <a:buNone/>
            </a:pPr>
            <a:r>
              <a:rPr lang="uk-UA" sz="1600" dirty="0" smtClean="0">
                <a:latin typeface="Arial Black" pitchFamily="34" charset="0"/>
              </a:rPr>
              <a:t>до відповідального структурного</a:t>
            </a:r>
          </a:p>
          <a:p>
            <a:pPr marL="0" indent="0" algn="r">
              <a:buNone/>
            </a:pPr>
            <a:r>
              <a:rPr lang="uk-UA" sz="1600" dirty="0" smtClean="0">
                <a:latin typeface="Arial Black" pitchFamily="34" charset="0"/>
              </a:rPr>
              <a:t> підрозділу             </a:t>
            </a:r>
            <a:r>
              <a:rPr lang="uk-UA" sz="1200" dirty="0" smtClean="0">
                <a:latin typeface="Arial Black" pitchFamily="34" charset="0"/>
              </a:rPr>
              <a:t>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uk-UA" sz="7200" u="sng" dirty="0" smtClean="0"/>
              <a:t> </a:t>
            </a:r>
          </a:p>
          <a:p>
            <a:pPr marL="0" indent="0" algn="r">
              <a:buNone/>
            </a:pPr>
            <a:endParaRPr lang="ru-RU" sz="1400" dirty="0" smtClean="0"/>
          </a:p>
          <a:p>
            <a:pPr marL="0" indent="0" algn="r">
              <a:buNone/>
            </a:pPr>
            <a:endParaRPr lang="ru-RU" sz="1400" dirty="0"/>
          </a:p>
          <a:p>
            <a:pPr marL="0" indent="0" algn="r">
              <a:buNone/>
            </a:pPr>
            <a:endParaRPr lang="ru-RU" sz="1400" dirty="0" smtClean="0"/>
          </a:p>
          <a:p>
            <a:pPr marL="0" indent="0" algn="r">
              <a:buNone/>
            </a:pPr>
            <a:r>
              <a:rPr lang="ru-RU" sz="1600" dirty="0" err="1" smtClean="0">
                <a:latin typeface="Arial Black" pitchFamily="34" charset="0"/>
              </a:rPr>
              <a:t>підстава</a:t>
            </a:r>
            <a:r>
              <a:rPr lang="ru-RU" sz="1600" dirty="0" smtClean="0">
                <a:latin typeface="Arial Black" pitchFamily="34" charset="0"/>
              </a:rPr>
              <a:t> </a:t>
            </a:r>
            <a:r>
              <a:rPr lang="ru-RU" sz="1600" dirty="0">
                <a:latin typeface="Arial Black" pitchFamily="34" charset="0"/>
              </a:rPr>
              <a:t>для </a:t>
            </a:r>
            <a:r>
              <a:rPr lang="ru-RU" sz="1600" dirty="0" err="1">
                <a:latin typeface="Arial Black" pitchFamily="34" charset="0"/>
              </a:rPr>
              <a:t>звільнення</a:t>
            </a:r>
            <a:r>
              <a:rPr lang="ru-RU" sz="1600" dirty="0">
                <a:latin typeface="Arial Black" pitchFamily="34" charset="0"/>
              </a:rPr>
              <a:t> </a:t>
            </a:r>
            <a:endParaRPr lang="ru-RU" sz="1600" dirty="0" smtClean="0">
              <a:latin typeface="Arial Black" pitchFamily="34" charset="0"/>
            </a:endParaRPr>
          </a:p>
          <a:p>
            <a:pPr marL="0" indent="0" algn="r">
              <a:buNone/>
            </a:pPr>
            <a:r>
              <a:rPr lang="ru-RU" sz="1600" dirty="0" smtClean="0">
                <a:latin typeface="Arial Black" pitchFamily="34" charset="0"/>
              </a:rPr>
              <a:t>особи </a:t>
            </a:r>
            <a:r>
              <a:rPr lang="ru-RU" sz="1600" dirty="0">
                <a:latin typeface="Arial Black" pitchFamily="34" charset="0"/>
              </a:rPr>
              <a:t>з </a:t>
            </a:r>
            <a:r>
              <a:rPr lang="ru-RU" sz="1600" dirty="0" smtClean="0">
                <a:latin typeface="Arial Black" pitchFamily="34" charset="0"/>
              </a:rPr>
              <a:t>посади,</a:t>
            </a:r>
          </a:p>
          <a:p>
            <a:pPr marL="0" indent="0" algn="r">
              <a:buNone/>
            </a:pPr>
            <a:r>
              <a:rPr lang="ru-RU" sz="1600" dirty="0" smtClean="0">
                <a:latin typeface="Arial Black" pitchFamily="34" charset="0"/>
              </a:rPr>
              <a:t> </a:t>
            </a:r>
            <a:r>
              <a:rPr lang="ru-RU" sz="1600" dirty="0" err="1">
                <a:latin typeface="Arial Black" pitchFamily="34" charset="0"/>
              </a:rPr>
              <a:t>що</a:t>
            </a:r>
            <a:r>
              <a:rPr lang="ru-RU" sz="1600" dirty="0">
                <a:latin typeface="Arial Black" pitchFamily="34" charset="0"/>
              </a:rPr>
              <a:t> вона </a:t>
            </a:r>
            <a:r>
              <a:rPr lang="ru-RU" sz="1600" dirty="0" err="1">
                <a:latin typeface="Arial Black" pitchFamily="34" charset="0"/>
              </a:rPr>
              <a:t>обіймає</a:t>
            </a:r>
            <a:endParaRPr lang="ru-RU" sz="1600" dirty="0">
              <a:latin typeface="Arial Black" pitchFamily="34" charset="0"/>
            </a:endParaRPr>
          </a:p>
          <a:p>
            <a:pPr marL="0" indent="0" algn="r">
              <a:buNone/>
            </a:pPr>
            <a:endParaRPr lang="ru-RU" sz="1400" dirty="0" smtClean="0"/>
          </a:p>
          <a:p>
            <a:pPr marL="0" indent="0" algn="r">
              <a:buNone/>
            </a:pPr>
            <a:endParaRPr lang="ru-RU" sz="1400" dirty="0"/>
          </a:p>
          <a:p>
            <a:pPr marL="0" indent="0" algn="r">
              <a:buNone/>
            </a:pPr>
            <a:endParaRPr lang="ru-RU" sz="1400" dirty="0" smtClean="0"/>
          </a:p>
          <a:p>
            <a:pPr marL="0" indent="0">
              <a:buNone/>
            </a:pPr>
            <a:endParaRPr lang="uk-UA" sz="1600" u="sng" dirty="0" smtClean="0"/>
          </a:p>
          <a:p>
            <a:pPr marL="0" indent="0">
              <a:buNone/>
            </a:pPr>
            <a:r>
              <a:rPr lang="uk-UA" sz="1600" u="sng" dirty="0" smtClean="0"/>
              <a:t>                                                                                                    </a:t>
            </a:r>
            <a:endParaRPr lang="uk-UA" sz="1600" u="sng" dirty="0"/>
          </a:p>
        </p:txBody>
      </p:sp>
      <p:sp>
        <p:nvSpPr>
          <p:cNvPr id="4" name="Нашивка 3"/>
          <p:cNvSpPr/>
          <p:nvPr/>
        </p:nvSpPr>
        <p:spPr>
          <a:xfrm>
            <a:off x="251520" y="1412776"/>
            <a:ext cx="4464496" cy="115212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У 10-денний строк, з дня початку проведення перевірки в органі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247687" y="3789040"/>
            <a:ext cx="2677856" cy="1080120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Порушення 10-денний строку подання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2987824" y="3843942"/>
            <a:ext cx="2952328" cy="100811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/>
              <a:t>заяви чи повідомлення, щодо застосування            заборони</a:t>
            </a:r>
          </a:p>
        </p:txBody>
      </p:sp>
    </p:spTree>
    <p:extLst>
      <p:ext uri="{BB962C8B-B14F-4D97-AF65-F5344CB8AC3E}">
        <p14:creationId xmlns:p14="http://schemas.microsoft.com/office/powerpoint/2010/main" val="874059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100" i="1" u="sng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uk-UA" sz="3100" i="1" u="sng" dirty="0" smtClean="0">
                <a:latin typeface="Courier New" pitchFamily="49" charset="0"/>
                <a:cs typeface="Courier New" pitchFamily="49" charset="0"/>
              </a:rPr>
            </a:br>
            <a:r>
              <a:rPr lang="uk-UA" i="1" u="sng" dirty="0">
                <a:latin typeface="Courier New" pitchFamily="49" charset="0"/>
                <a:cs typeface="Courier New" pitchFamily="49" charset="0"/>
              </a:rPr>
              <a:t/>
            </a:r>
            <a:br>
              <a:rPr lang="uk-UA" i="1" u="sng" dirty="0">
                <a:latin typeface="Courier New" pitchFamily="49" charset="0"/>
                <a:cs typeface="Courier New" pitchFamily="49" charset="0"/>
              </a:rPr>
            </a:br>
            <a:r>
              <a:rPr lang="uk-UA" i="1" u="sng" dirty="0">
                <a:latin typeface="Courier New" pitchFamily="49" charset="0"/>
                <a:cs typeface="Courier New" pitchFamily="49" charset="0"/>
              </a:rPr>
              <a:t>Заява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692696"/>
            <a:ext cx="4388296" cy="6165304"/>
          </a:xfrm>
        </p:spPr>
        <p:txBody>
          <a:bodyPr>
            <a:normAutofit fontScale="32500" lnSpcReduction="20000"/>
          </a:bodyPr>
          <a:lstStyle/>
          <a:p>
            <a:r>
              <a:rPr lang="uk-UA" sz="3700" dirty="0">
                <a:latin typeface="Times New Roman" pitchFamily="18" charset="0"/>
                <a:cs typeface="Times New Roman" pitchFamily="18" charset="0"/>
              </a:rPr>
              <a:t>Додаток 1</a:t>
            </a:r>
            <a:br>
              <a:rPr lang="uk-UA" sz="3700" dirty="0">
                <a:latin typeface="Times New Roman" pitchFamily="18" charset="0"/>
                <a:cs typeface="Times New Roman" pitchFamily="18" charset="0"/>
              </a:rPr>
            </a:br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до Порядку 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____________________________________________</a:t>
            </a:r>
            <a:r>
              <a:rPr lang="en-US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</a:t>
            </a:r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(найменування органу або суду, посада, прізвище, ім’я, по батькові керівника органу або голови суду відповідно до частини четвертої статті 5 Закону України “Про очищення влади”/Вища кваліфікаційна комісія суддів України - для особи, яка виявила бажання стати суддею)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</a:t>
            </a:r>
            <a:r>
              <a:rPr lang="en-US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</a:t>
            </a:r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____________________________________________</a:t>
            </a:r>
          </a:p>
          <a:p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(</a:t>
            </a:r>
            <a:r>
              <a:rPr lang="ru-RU" sz="30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прізвище</a:t>
            </a:r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, </a:t>
            </a:r>
            <a:r>
              <a:rPr lang="ru-RU" sz="30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ім’я</a:t>
            </a:r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та по </a:t>
            </a:r>
            <a:r>
              <a:rPr lang="ru-RU" sz="30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батькові</a:t>
            </a:r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особи)</a:t>
            </a: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ЗАЯВА*</a:t>
            </a:r>
            <a:b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</a:br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про проведення перевірки, передбаченої Законом </a:t>
            </a:r>
            <a:b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</a:br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України “Про очищення влади”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Я, ______________________________</a:t>
            </a:r>
            <a:r>
              <a:rPr lang="en-US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</a:t>
            </a:r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___________________________,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(прізвище, ім’я та по батькові)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відповідно до статті 4 Закону України “Про очищення влади” повідомляю, що заборони, визначені частиною третьою або четвертою статті 1 Закону, не застосовуються щодо мене. 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u="sng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  <a:endParaRPr lang="ru-RU" sz="3000" u="sng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Надаю згоду на: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проходження перевірки;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оприлюднення відомостей щодо себе відповідно до вимог Закону України “Про очищення влади”.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  <a:endParaRPr lang="ru-RU" sz="30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Додаток: копія декларації про майно, доходи, витрати  і зобов’язання фінансового характеру за 20___ рік</a:t>
            </a:r>
            <a:r>
              <a:rPr lang="uk-UA" sz="3000" dirty="0" smtClean="0">
                <a:latin typeface="Dotum" pitchFamily="34" charset="-127"/>
                <a:ea typeface="Dotum" pitchFamily="34" charset="-127"/>
                <a:cs typeface="Times New Roman" pitchFamily="18" charset="0"/>
              </a:rPr>
              <a:t>.</a:t>
            </a:r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</a:p>
          <a:p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 ____________ 20__ р.  			            ____________________</a:t>
            </a:r>
          </a:p>
          <a:p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                 (</a:t>
            </a:r>
            <a:r>
              <a:rPr lang="ru-RU" sz="30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підпис</a:t>
            </a:r>
            <a:r>
              <a:rPr lang="ru-RU" sz="3000" dirty="0" smtClean="0">
                <a:latin typeface="Dotum" pitchFamily="34" charset="-127"/>
                <a:ea typeface="Dotum" pitchFamily="34" charset="-127"/>
                <a:cs typeface="Times New Roman" pitchFamily="18" charset="0"/>
              </a:rPr>
              <a:t>)</a:t>
            </a:r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</a:p>
          <a:p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</a:t>
            </a:r>
          </a:p>
          <a:p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* </a:t>
            </a:r>
            <a:r>
              <a:rPr lang="ru-RU" sz="30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Заява</a:t>
            </a:r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0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пишеться</a:t>
            </a:r>
            <a:r>
              <a:rPr lang="ru-RU" sz="30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особою </a:t>
            </a:r>
            <a:r>
              <a:rPr lang="ru-RU" sz="30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власноручно</a:t>
            </a:r>
            <a:r>
              <a:rPr lang="ru-RU" sz="3000" b="1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.</a:t>
            </a:r>
          </a:p>
          <a:p>
            <a:r>
              <a:rPr lang="ru-RU" sz="3000" b="1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uk-UA" sz="1100" b="1" dirty="0" smtClean="0">
              <a:latin typeface="Dotum" pitchFamily="34" charset="-127"/>
              <a:ea typeface="Dotum" pitchFamily="34" charset="-127"/>
            </a:endParaRPr>
          </a:p>
          <a:p>
            <a:pPr marL="0" indent="0">
              <a:buNone/>
            </a:pPr>
            <a:endParaRPr lang="uk-UA" sz="1600" b="1" dirty="0"/>
          </a:p>
          <a:p>
            <a:pPr marL="0" indent="0">
              <a:buNone/>
            </a:pPr>
            <a:endParaRPr lang="uk-UA" sz="1600" b="1" dirty="0" smtClean="0"/>
          </a:p>
          <a:p>
            <a:pPr marL="0" indent="0">
              <a:buNone/>
            </a:pPr>
            <a:endParaRPr lang="uk-UA" sz="1600" b="1" dirty="0"/>
          </a:p>
          <a:p>
            <a:pPr marL="0" indent="0">
              <a:buNone/>
            </a:pPr>
            <a:endParaRPr lang="uk-UA" sz="1600" b="1" dirty="0" smtClean="0"/>
          </a:p>
          <a:p>
            <a:pPr marL="0" indent="0">
              <a:buNone/>
            </a:pPr>
            <a:endParaRPr lang="uk-UA" sz="1600" b="1" dirty="0"/>
          </a:p>
          <a:p>
            <a:pPr marL="0" indent="0">
              <a:buNone/>
            </a:pPr>
            <a:endParaRPr lang="uk-UA" sz="1600" b="1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388296" cy="6165304"/>
          </a:xfrm>
        </p:spPr>
        <p:txBody>
          <a:bodyPr>
            <a:normAutofit fontScale="32500" lnSpcReduction="20000"/>
          </a:bodyPr>
          <a:lstStyle/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Додаток 2</a:t>
            </a:r>
            <a:b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</a:br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до Порядку 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________________________________________</a:t>
            </a:r>
            <a:r>
              <a:rPr lang="en-US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</a:t>
            </a:r>
          </a:p>
          <a:p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(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найменування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органу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або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суду, посада,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прізвище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,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ім’я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, по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батькові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керівника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органу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або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голови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суду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відповідно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до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частини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четвертої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статті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5 Закону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України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“Про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очищення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влади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”/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Вища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кваліфікаційна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комісія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суддів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України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en-US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-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для особи, яка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виявила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бажання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стати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суддею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)</a:t>
            </a:r>
          </a:p>
          <a:p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___________________</a:t>
            </a:r>
            <a:r>
              <a:rPr lang="en-US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___________________________</a:t>
            </a:r>
          </a:p>
          <a:p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(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прізвище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,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ім’я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та по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батькові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особи)</a:t>
            </a: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ЗАЯВА*</a:t>
            </a:r>
            <a:b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</a:br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про проведення перевірки, передбаченої Законом </a:t>
            </a:r>
            <a:b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</a:br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України “Про очищення влади”</a:t>
            </a:r>
            <a:endParaRPr lang="ru-RU" sz="3200" b="1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Я, __________________________________________________</a:t>
            </a:r>
            <a:r>
              <a:rPr lang="en-US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</a:t>
            </a:r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______,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(прізвище, ім’я та по батькові)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відповідно до статті 4 Закону України “Про очищення влади” повідомляю, що заборони, визначені частиною __________________________________</a:t>
            </a:r>
            <a:r>
              <a:rPr lang="en-US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</a:t>
            </a:r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(третьою/четвертою) 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статті 1 Закону, застосовується щодо мене. 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___________________________________________</a:t>
            </a:r>
            <a:r>
              <a:rPr lang="en-US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</a:t>
            </a:r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___________________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(зазначається, яка саме заборона застосовується)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____________________________________________________</a:t>
            </a:r>
            <a:r>
              <a:rPr lang="en-US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</a:t>
            </a:r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____________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Надаю згоду на: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проходження перевірки;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оприлюднення відомостей щодо себе відповідно до вимог Закону України “Про очищення влади”.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  <a:endParaRPr lang="ru-RU" sz="32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  <a:p>
            <a:r>
              <a:rPr lang="uk-UA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Додаток: копія декларації про майно, доходи, витрати  і зобов’язання фінансового характеру за 20___ рік</a:t>
            </a:r>
            <a:r>
              <a:rPr lang="uk-UA" sz="3200" dirty="0" smtClean="0">
                <a:latin typeface="Dotum" pitchFamily="34" charset="-127"/>
                <a:ea typeface="Dotum" pitchFamily="34" charset="-127"/>
                <a:cs typeface="Times New Roman" pitchFamily="18" charset="0"/>
              </a:rPr>
              <a:t>.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</a:p>
          <a:p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 ____________ 20__ р.  			            ____________________</a:t>
            </a:r>
          </a:p>
          <a:p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                 (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підпис</a:t>
            </a:r>
            <a:r>
              <a:rPr lang="ru-RU" sz="3200" dirty="0" smtClean="0">
                <a:latin typeface="Dotum" pitchFamily="34" charset="-127"/>
                <a:ea typeface="Dotum" pitchFamily="34" charset="-127"/>
                <a:cs typeface="Times New Roman" pitchFamily="18" charset="0"/>
              </a:rPr>
              <a:t>)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</a:p>
          <a:p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_________</a:t>
            </a:r>
          </a:p>
          <a:p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*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Заява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пишеться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 особою </a:t>
            </a:r>
            <a:r>
              <a:rPr lang="ru-RU" sz="3200" dirty="0" err="1">
                <a:latin typeface="Dotum" pitchFamily="34" charset="-127"/>
                <a:ea typeface="Dotum" pitchFamily="34" charset="-127"/>
                <a:cs typeface="Times New Roman" pitchFamily="18" charset="0"/>
              </a:rPr>
              <a:t>власноручно</a:t>
            </a:r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.</a:t>
            </a:r>
          </a:p>
          <a:p>
            <a:r>
              <a:rPr lang="ru-RU" sz="3200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Dotum" pitchFamily="34" charset="-127"/>
                <a:ea typeface="Dotum" pitchFamily="34" charset="-127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ru-RU" sz="1100" dirty="0">
              <a:latin typeface="Dotum" pitchFamily="34" charset="-127"/>
              <a:ea typeface="Dotum" pitchFamily="34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447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uk-UA" sz="2800" u="sng" dirty="0" smtClean="0">
                <a:solidFill>
                  <a:srgbClr val="E010D1"/>
                </a:solidFill>
                <a:latin typeface="GungsuhChe" pitchFamily="49" charset="-127"/>
                <a:ea typeface="GungsuhChe" pitchFamily="49" charset="-127"/>
              </a:rPr>
              <a:t>Перевірка претендента</a:t>
            </a:r>
          </a:p>
          <a:p>
            <a:pPr marL="0" indent="0" algn="r">
              <a:buNone/>
            </a:pPr>
            <a:endParaRPr lang="uk-UA" sz="2800" u="sng" dirty="0" smtClean="0">
              <a:solidFill>
                <a:srgbClr val="E010D1"/>
              </a:solidFill>
              <a:latin typeface="GungsuhChe" pitchFamily="49" charset="-127"/>
              <a:ea typeface="GungsuhChe" pitchFamily="49" charset="-127"/>
            </a:endParaRPr>
          </a:p>
          <a:p>
            <a:pPr marL="0" indent="0" algn="r">
              <a:buNone/>
            </a:pPr>
            <a:r>
              <a:rPr lang="uk-UA" sz="2800" b="1" i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Претендент</a:t>
            </a:r>
            <a:r>
              <a:rPr lang="uk-UA" sz="2800" dirty="0" smtClean="0">
                <a:solidFill>
                  <a:srgbClr val="FFC000"/>
                </a:solidFill>
                <a:latin typeface="Arial Black" pitchFamily="34" charset="0"/>
                <a:ea typeface="GungsuhChe" pitchFamily="49" charset="-127"/>
              </a:rPr>
              <a:t>                               </a:t>
            </a:r>
            <a:r>
              <a:rPr lang="uk-UA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  <a:ea typeface="GungsuhChe" pitchFamily="49" charset="-127"/>
                <a:cs typeface="AngsanaUPC" pitchFamily="18" charset="-34"/>
              </a:rPr>
              <a:t>подає заяву з          							документами </a:t>
            </a:r>
            <a:r>
              <a:rPr lang="uk-UA" sz="2400" b="1" i="1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				     </a:t>
            </a:r>
          </a:p>
          <a:p>
            <a:pPr marL="0" indent="0" algn="r">
              <a:buNone/>
            </a:pPr>
            <a:endParaRPr lang="uk-UA" sz="2400" b="1" i="1" dirty="0">
              <a:solidFill>
                <a:schemeClr val="bg2">
                  <a:lumMod val="10000"/>
                </a:schemeClr>
              </a:solidFill>
              <a:latin typeface="Comic Sans MS" pitchFamily="66" charset="0"/>
              <a:ea typeface="GungsuhChe" pitchFamily="49" charset="-127"/>
            </a:endParaRPr>
          </a:p>
          <a:p>
            <a:pPr marL="0" indent="0" algn="r">
              <a:buNone/>
            </a:pPr>
            <a:r>
              <a:rPr lang="uk-UA" sz="18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до відповідального</a:t>
            </a:r>
          </a:p>
          <a:p>
            <a:pPr marL="0" indent="0">
              <a:buNone/>
            </a:pPr>
            <a:r>
              <a:rPr lang="uk-UA" sz="1800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	</a:t>
            </a:r>
            <a:r>
              <a:rPr lang="uk-UA" sz="18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				                  структурного підрозділу</a:t>
            </a:r>
          </a:p>
          <a:p>
            <a:pPr marL="0" indent="0">
              <a:buNone/>
            </a:pPr>
            <a:endParaRPr lang="uk-UA" sz="1800" dirty="0">
              <a:solidFill>
                <a:schemeClr val="bg2">
                  <a:lumMod val="10000"/>
                </a:schemeClr>
              </a:solidFill>
              <a:latin typeface="Comic Sans MS" pitchFamily="66" charset="0"/>
              <a:ea typeface="GungsuhChe" pitchFamily="49" charset="-127"/>
            </a:endParaRPr>
          </a:p>
          <a:p>
            <a:pPr marL="0" indent="0">
              <a:buNone/>
            </a:pPr>
            <a:r>
              <a:rPr lang="uk-UA" sz="1800" b="1" dirty="0" smtClean="0">
                <a:solidFill>
                  <a:srgbClr val="C00000"/>
                </a:solidFill>
                <a:latin typeface="Comic Sans MS" pitchFamily="66" charset="0"/>
                <a:ea typeface="GungsuhChe" pitchFamily="49" charset="-127"/>
              </a:rPr>
              <a:t>Відмова у</a:t>
            </a:r>
            <a:r>
              <a:rPr lang="uk-UA" sz="1800" dirty="0" smtClean="0">
                <a:solidFill>
                  <a:srgbClr val="FF0000"/>
                </a:solidFill>
                <a:latin typeface="Comic Sans MS" pitchFamily="66" charset="0"/>
                <a:ea typeface="GungsuhChe" pitchFamily="49" charset="-127"/>
              </a:rPr>
              <a:t>                      виявлено факт</a:t>
            </a:r>
          </a:p>
          <a:p>
            <a:pPr marL="0" indent="0">
              <a:buNone/>
            </a:pPr>
            <a:r>
              <a:rPr lang="uk-UA" sz="1800" b="1" dirty="0" smtClean="0">
                <a:solidFill>
                  <a:srgbClr val="C00000"/>
                </a:solidFill>
                <a:latin typeface="Comic Sans MS" pitchFamily="66" charset="0"/>
                <a:ea typeface="GungsuhChe" pitchFamily="49" charset="-127"/>
              </a:rPr>
              <a:t>призначенні</a:t>
            </a:r>
            <a:r>
              <a:rPr lang="uk-UA" sz="1800" dirty="0" smtClean="0">
                <a:solidFill>
                  <a:srgbClr val="FF0000"/>
                </a:solidFill>
                <a:latin typeface="Comic Sans MS" pitchFamily="66" charset="0"/>
                <a:ea typeface="GungsuhChe" pitchFamily="49" charset="-127"/>
              </a:rPr>
              <a:t>	           належності до переліку</a:t>
            </a:r>
          </a:p>
          <a:p>
            <a:pPr marL="0" indent="0">
              <a:buNone/>
            </a:pPr>
            <a:r>
              <a:rPr lang="uk-UA" sz="1800" b="1" dirty="0">
                <a:solidFill>
                  <a:srgbClr val="C00000"/>
                </a:solidFill>
                <a:latin typeface="Comic Sans MS" pitchFamily="66" charset="0"/>
                <a:ea typeface="GungsuhChe" pitchFamily="49" charset="-127"/>
              </a:rPr>
              <a:t>т</a:t>
            </a:r>
            <a:r>
              <a:rPr lang="uk-UA" sz="1800" b="1" dirty="0" smtClean="0">
                <a:solidFill>
                  <a:srgbClr val="C00000"/>
                </a:solidFill>
                <a:latin typeface="Comic Sans MS" pitchFamily="66" charset="0"/>
                <a:ea typeface="GungsuhChe" pitchFamily="49" charset="-127"/>
              </a:rPr>
              <a:t>а інформування</a:t>
            </a:r>
            <a:r>
              <a:rPr lang="uk-UA" sz="1800" b="1" dirty="0" smtClean="0">
                <a:solidFill>
                  <a:srgbClr val="FF0000"/>
                </a:solidFill>
                <a:latin typeface="Comic Sans MS" pitchFamily="66" charset="0"/>
                <a:ea typeface="GungsuhChe" pitchFamily="49" charset="-127"/>
              </a:rPr>
              <a:t>  </a:t>
            </a:r>
            <a:r>
              <a:rPr lang="uk-UA" sz="1800" dirty="0" smtClean="0">
                <a:solidFill>
                  <a:srgbClr val="FF0000"/>
                </a:solidFill>
                <a:latin typeface="Comic Sans MS" pitchFamily="66" charset="0"/>
                <a:ea typeface="GungsuhChe" pitchFamily="49" charset="-127"/>
              </a:rPr>
              <a:t>         осіб, щодо яких                      </a:t>
            </a:r>
            <a:r>
              <a:rPr lang="uk-UA" sz="18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перевіряє достовірність                                          </a:t>
            </a:r>
            <a:r>
              <a:rPr lang="uk-UA" sz="1800" b="1" dirty="0" smtClean="0">
                <a:solidFill>
                  <a:srgbClr val="C00000"/>
                </a:solidFill>
                <a:latin typeface="Comic Sans MS" pitchFamily="66" charset="0"/>
                <a:ea typeface="GungsuhChe" pitchFamily="49" charset="-127"/>
              </a:rPr>
              <a:t>Мін</a:t>
            </a:r>
            <a:r>
              <a:rPr lang="en-US" sz="1800" b="1" dirty="0" smtClean="0">
                <a:solidFill>
                  <a:srgbClr val="C00000"/>
                </a:solidFill>
                <a:latin typeface="Comic Sans MS" pitchFamily="66" charset="0"/>
                <a:ea typeface="GungsuhChe" pitchFamily="49" charset="-127"/>
              </a:rPr>
              <a:t>’</a:t>
            </a:r>
            <a:r>
              <a:rPr lang="uk-UA" sz="1800" b="1" dirty="0" err="1" smtClean="0">
                <a:solidFill>
                  <a:srgbClr val="C00000"/>
                </a:solidFill>
                <a:latin typeface="Comic Sans MS" pitchFamily="66" charset="0"/>
                <a:ea typeface="GungsuhChe" pitchFamily="49" charset="-127"/>
              </a:rPr>
              <a:t>юсту</a:t>
            </a:r>
            <a:r>
              <a:rPr lang="uk-UA" sz="1800" b="1" dirty="0">
                <a:solidFill>
                  <a:srgbClr val="C00000"/>
                </a:solidFill>
                <a:latin typeface="Comic Sans MS" pitchFamily="66" charset="0"/>
                <a:ea typeface="GungsuhChe" pitchFamily="49" charset="-127"/>
              </a:rPr>
              <a:t> </a:t>
            </a:r>
            <a:r>
              <a:rPr lang="uk-UA" sz="1800" b="1" dirty="0" smtClean="0">
                <a:solidFill>
                  <a:srgbClr val="C00000"/>
                </a:solidFill>
                <a:latin typeface="Comic Sans MS" pitchFamily="66" charset="0"/>
                <a:ea typeface="GungsuhChe" pitchFamily="49" charset="-127"/>
              </a:rPr>
              <a:t>                </a:t>
            </a:r>
            <a:r>
              <a:rPr lang="uk-UA" sz="1800" dirty="0" smtClean="0">
                <a:solidFill>
                  <a:srgbClr val="FF0000"/>
                </a:solidFill>
                <a:latin typeface="Comic Sans MS" pitchFamily="66" charset="0"/>
                <a:ea typeface="GungsuhChe" pitchFamily="49" charset="-127"/>
              </a:rPr>
              <a:t>застосовується заборона</a:t>
            </a:r>
            <a:r>
              <a:rPr lang="uk-UA" sz="18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                        </a:t>
            </a:r>
            <a:r>
              <a:rPr lang="uk-UA" sz="1800" dirty="0" smtClean="0">
                <a:latin typeface="Comic Sans MS" pitchFamily="66" charset="0"/>
                <a:ea typeface="GungsuhChe" pitchFamily="49" charset="-127"/>
              </a:rPr>
              <a:t>відомостей</a:t>
            </a:r>
          </a:p>
          <a:p>
            <a:pPr marL="0" indent="0">
              <a:buNone/>
            </a:pPr>
            <a:r>
              <a:rPr lang="uk-UA" sz="1800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 </a:t>
            </a:r>
            <a:r>
              <a:rPr lang="uk-UA" sz="18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			</a:t>
            </a:r>
          </a:p>
          <a:p>
            <a:pPr marL="0" indent="0">
              <a:buNone/>
            </a:pPr>
            <a:r>
              <a:rPr lang="uk-UA" sz="1800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	</a:t>
            </a:r>
            <a:r>
              <a:rPr lang="uk-UA" sz="18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		</a:t>
            </a:r>
            <a:r>
              <a:rPr lang="uk-UA" sz="1800" dirty="0" smtClean="0">
                <a:solidFill>
                  <a:srgbClr val="92D050"/>
                </a:solidFill>
                <a:latin typeface="Comic Sans MS" pitchFamily="66" charset="0"/>
                <a:ea typeface="GungsuhChe" pitchFamily="49" charset="-127"/>
              </a:rPr>
              <a:t>не виявлено факт</a:t>
            </a:r>
            <a:r>
              <a:rPr lang="uk-UA" sz="18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  <a:ea typeface="GungsuhChe" pitchFamily="49" charset="-127"/>
              </a:rPr>
              <a:t>			</a:t>
            </a:r>
            <a:r>
              <a:rPr lang="uk-UA" sz="18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ea typeface="GungsuhChe" pitchFamily="49" charset="-127"/>
              </a:rPr>
              <a:t>  </a:t>
            </a:r>
          </a:p>
          <a:p>
            <a:pPr marL="0" indent="0">
              <a:buNone/>
            </a:pPr>
            <a:r>
              <a:rPr lang="uk-UA" sz="18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  <a:ea typeface="GungsuhChe" pitchFamily="49" charset="-127"/>
              </a:rPr>
              <a:t>Рішення про </a:t>
            </a:r>
            <a:r>
              <a:rPr lang="uk-UA" sz="18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ea typeface="GungsuhChe" pitchFamily="49" charset="-127"/>
              </a:rPr>
              <a:t>	          </a:t>
            </a:r>
            <a:r>
              <a:rPr lang="uk-UA" sz="1800" dirty="0" smtClean="0">
                <a:solidFill>
                  <a:srgbClr val="92D050"/>
                </a:solidFill>
                <a:latin typeface="Comic Sans MS" pitchFamily="66" charset="0"/>
                <a:ea typeface="GungsuhChe" pitchFamily="49" charset="-127"/>
              </a:rPr>
              <a:t>належності до переліку  </a:t>
            </a:r>
            <a:r>
              <a:rPr lang="uk-UA" sz="18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ea typeface="GungsuhChe" pitchFamily="49" charset="-127"/>
              </a:rPr>
              <a:t>	</a:t>
            </a:r>
          </a:p>
          <a:p>
            <a:pPr marL="0" indent="0">
              <a:buNone/>
            </a:pPr>
            <a:r>
              <a:rPr lang="uk-UA" sz="18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  <a:ea typeface="GungsuhChe" pitchFamily="49" charset="-127"/>
              </a:rPr>
              <a:t>призначення </a:t>
            </a:r>
            <a:r>
              <a:rPr lang="uk-UA" sz="18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ea typeface="GungsuhChe" pitchFamily="49" charset="-127"/>
              </a:rPr>
              <a:t>          </a:t>
            </a:r>
            <a:r>
              <a:rPr lang="uk-UA" sz="1800" dirty="0" smtClean="0">
                <a:solidFill>
                  <a:srgbClr val="92D050"/>
                </a:solidFill>
                <a:latin typeface="Comic Sans MS" pitchFamily="66" charset="0"/>
                <a:ea typeface="GungsuhChe" pitchFamily="49" charset="-127"/>
              </a:rPr>
              <a:t>осіб, щодо яких </a:t>
            </a:r>
            <a:r>
              <a:rPr lang="uk-UA" sz="18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ea typeface="GungsuhChe" pitchFamily="49" charset="-127"/>
              </a:rPr>
              <a:t>           </a:t>
            </a:r>
            <a:r>
              <a:rPr lang="uk-UA" sz="1800" b="1" dirty="0" smtClean="0">
                <a:solidFill>
                  <a:srgbClr val="FFC000"/>
                </a:solidFill>
                <a:latin typeface="Comic Sans MS" pitchFamily="66" charset="0"/>
                <a:ea typeface="GungsuhChe" pitchFamily="49" charset="-127"/>
              </a:rPr>
              <a:t>РЕЗУЛЬТАТ </a:t>
            </a:r>
            <a:r>
              <a:rPr lang="uk-UA" sz="1800" b="1" dirty="0">
                <a:solidFill>
                  <a:srgbClr val="FFC000"/>
                </a:solidFill>
                <a:latin typeface="Comic Sans MS" pitchFamily="66" charset="0"/>
                <a:ea typeface="GungsuhChe" pitchFamily="49" charset="-127"/>
              </a:rPr>
              <a:t>ПЕРЕВІРКИ</a:t>
            </a:r>
            <a:endParaRPr lang="uk-UA" sz="1800" dirty="0" smtClean="0">
              <a:solidFill>
                <a:srgbClr val="FFC000"/>
              </a:solidFill>
              <a:latin typeface="Comic Sans MS" pitchFamily="66" charset="0"/>
              <a:ea typeface="GungsuhChe" pitchFamily="49" charset="-127"/>
            </a:endParaRPr>
          </a:p>
          <a:p>
            <a:pPr marL="0" indent="0">
              <a:buNone/>
            </a:pPr>
            <a:r>
              <a:rPr lang="uk-UA" sz="1800" dirty="0">
                <a:solidFill>
                  <a:srgbClr val="92D050"/>
                </a:solidFill>
                <a:latin typeface="Comic Sans MS" pitchFamily="66" charset="0"/>
                <a:ea typeface="GungsuhChe" pitchFamily="49" charset="-127"/>
              </a:rPr>
              <a:t>	</a:t>
            </a:r>
            <a:r>
              <a:rPr lang="uk-UA" sz="1800" dirty="0" smtClean="0">
                <a:solidFill>
                  <a:srgbClr val="92D050"/>
                </a:solidFill>
                <a:latin typeface="Comic Sans MS" pitchFamily="66" charset="0"/>
                <a:ea typeface="GungsuhChe" pitchFamily="49" charset="-127"/>
              </a:rPr>
              <a:t>		застосовується заборона</a:t>
            </a:r>
            <a:endParaRPr lang="uk-UA" sz="1800" b="1" dirty="0">
              <a:solidFill>
                <a:schemeClr val="accent3">
                  <a:lumMod val="75000"/>
                </a:schemeClr>
              </a:solidFill>
              <a:latin typeface="Comic Sans MS" pitchFamily="66" charset="0"/>
              <a:ea typeface="GungsuhChe" pitchFamily="49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7007835" y="3344555"/>
            <a:ext cx="123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10 днів 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812360" y="1916532"/>
            <a:ext cx="0" cy="576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835608" y="3106716"/>
            <a:ext cx="0" cy="1042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203848" y="1481717"/>
            <a:ext cx="35283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835608" y="4617132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5419293" y="4149080"/>
            <a:ext cx="2023735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4968043" y="5229200"/>
            <a:ext cx="1512368" cy="360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195736" y="4293096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H="1">
            <a:off x="2195736" y="5589241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815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336704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				</a:t>
            </a:r>
            <a:r>
              <a:rPr lang="uk-UA" sz="2400" dirty="0" smtClean="0">
                <a:solidFill>
                  <a:srgbClr val="00B0F0"/>
                </a:solidFill>
                <a:latin typeface="Comic Sans MS" pitchFamily="66" charset="0"/>
              </a:rPr>
              <a:t>є днем початку проходження 						перевірки </a:t>
            </a:r>
            <a:endParaRPr lang="ru-RU" sz="24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2483768" y="435235"/>
            <a:ext cx="4248472" cy="1553605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ОРГАН У ЯКОМУ ПРОВОДИТЬСЯ ПЕРЕВІРКА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7641015">
            <a:off x="1109428" y="2041953"/>
            <a:ext cx="1945690" cy="1099303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8511976">
            <a:off x="1374381" y="2077939"/>
            <a:ext cx="141578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з</a:t>
            </a:r>
            <a:r>
              <a:rPr lang="uk-UA" dirty="0" smtClean="0"/>
              <a:t> </a:t>
            </a:r>
            <a:r>
              <a:rPr lang="uk-UA" sz="1400" dirty="0" smtClean="0"/>
              <a:t>дні після надходження заяви</a:t>
            </a:r>
            <a:endParaRPr lang="ru-RU" sz="1400" dirty="0"/>
          </a:p>
        </p:txBody>
      </p:sp>
      <p:sp>
        <p:nvSpPr>
          <p:cNvPr id="10" name="Штриховая стрелка вправо 9"/>
          <p:cNvSpPr/>
          <p:nvPr/>
        </p:nvSpPr>
        <p:spPr>
          <a:xfrm rot="5400000">
            <a:off x="3564101" y="1844611"/>
            <a:ext cx="1292213" cy="1580672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1400" dirty="0" smtClean="0"/>
              <a:t>В день надіслання  запитів</a:t>
            </a:r>
            <a:endParaRPr lang="ru-RU" sz="1400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256035" y="3362814"/>
            <a:ext cx="2232248" cy="2952328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smtClean="0">
                <a:solidFill>
                  <a:srgbClr val="C00000"/>
                </a:solidFill>
                <a:latin typeface="Arial Black" pitchFamily="34" charset="0"/>
              </a:rPr>
              <a:t>Розміщує на веб-сайті органу інформацію про початок проходження перевірки особою, а також копію заяви і декларації та результати </a:t>
            </a:r>
            <a:endParaRPr lang="ru-RU" sz="1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2958340" y="3281054"/>
            <a:ext cx="2353850" cy="1939570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>
                <a:solidFill>
                  <a:srgbClr val="00B050"/>
                </a:solidFill>
                <a:latin typeface="Arial Black" pitchFamily="34" charset="0"/>
              </a:rPr>
              <a:t>надсилає</a:t>
            </a:r>
            <a:r>
              <a:rPr lang="ru-RU" sz="1400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Arial Black" pitchFamily="34" charset="0"/>
              </a:rPr>
              <a:t>Мін’юсту</a:t>
            </a:r>
            <a:r>
              <a:rPr lang="ru-RU" sz="1400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Arial Black" pitchFamily="34" charset="0"/>
              </a:rPr>
              <a:t>повідомлення</a:t>
            </a:r>
            <a:r>
              <a:rPr lang="ru-RU" sz="1400" dirty="0">
                <a:solidFill>
                  <a:srgbClr val="00B050"/>
                </a:solidFill>
                <a:latin typeface="Arial Black" pitchFamily="34" charset="0"/>
              </a:rPr>
              <a:t> про початок </a:t>
            </a:r>
            <a:r>
              <a:rPr lang="ru-RU" sz="1400" dirty="0" err="1">
                <a:solidFill>
                  <a:srgbClr val="00B050"/>
                </a:solidFill>
                <a:latin typeface="Arial Black" pitchFamily="34" charset="0"/>
              </a:rPr>
              <a:t>проходження</a:t>
            </a:r>
            <a:r>
              <a:rPr lang="ru-RU" sz="1400" dirty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Arial Black" pitchFamily="34" charset="0"/>
              </a:rPr>
              <a:t>перевірки</a:t>
            </a:r>
            <a:endParaRPr lang="ru-RU" sz="1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9" name="Штриховая стрелка вправо 8"/>
          <p:cNvSpPr/>
          <p:nvPr/>
        </p:nvSpPr>
        <p:spPr>
          <a:xfrm rot="4287414">
            <a:off x="5659677" y="1765556"/>
            <a:ext cx="2006366" cy="1594450"/>
          </a:xfrm>
          <a:prstGeom prst="strip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uk-UA" sz="1400" dirty="0" smtClean="0"/>
              <a:t>На 3-ій день після надходження заяви (або призначення)</a:t>
            </a:r>
            <a:endParaRPr lang="ru-RU" sz="1400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5868144" y="3436728"/>
            <a:ext cx="2304256" cy="1728192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latin typeface="Arial Black" pitchFamily="34" charset="0"/>
              </a:rPr>
              <a:t>Надсилає запити до органів перевірки</a:t>
            </a:r>
            <a:endParaRPr lang="ru-RU" sz="1600" dirty="0">
              <a:latin typeface="Arial Black" pitchFamily="34" charset="0"/>
            </a:endParaRPr>
          </a:p>
        </p:txBody>
      </p:sp>
      <p:sp>
        <p:nvSpPr>
          <p:cNvPr id="13" name="Правая фигурная скобка 12"/>
          <p:cNvSpPr/>
          <p:nvPr/>
        </p:nvSpPr>
        <p:spPr>
          <a:xfrm rot="5400000">
            <a:off x="5137947" y="2965151"/>
            <a:ext cx="900088" cy="4799631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660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696744" cy="67421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139199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651304" cy="6480720"/>
          </a:xfrm>
        </p:spPr>
        <p:txBody>
          <a:bodyPr/>
          <a:lstStyle/>
          <a:p>
            <a:pPr marL="0" indent="0" algn="ctr">
              <a:buNone/>
            </a:pPr>
            <a:endParaRPr lang="uk-UA" u="sng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uk-UA" u="sng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uk-UA" u="sng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uk-UA" i="1" u="sng" dirty="0" smtClean="0">
                <a:solidFill>
                  <a:srgbClr val="00B0F0"/>
                </a:solidFill>
              </a:rPr>
              <a:t>Запити </a:t>
            </a:r>
          </a:p>
          <a:p>
            <a:pPr marL="0" indent="0" algn="ctr">
              <a:buNone/>
            </a:pPr>
            <a:r>
              <a:rPr lang="uk-UA" i="1" u="sng" dirty="0" smtClean="0">
                <a:solidFill>
                  <a:srgbClr val="00B0F0"/>
                </a:solidFill>
              </a:rPr>
              <a:t>Надсилаються</a:t>
            </a:r>
          </a:p>
          <a:p>
            <a:pPr marL="0" indent="0" algn="ctr">
              <a:buNone/>
            </a:pPr>
            <a:endParaRPr lang="uk-UA" i="1" u="sng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uk-UA" i="1" u="sng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uk-UA" i="1" u="sng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uk-UA" i="1" u="sng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ru-RU" sz="1200" dirty="0">
              <a:solidFill>
                <a:srgbClr val="00B0F0"/>
              </a:solidFill>
            </a:endParaRPr>
          </a:p>
        </p:txBody>
      </p:sp>
      <p:sp>
        <p:nvSpPr>
          <p:cNvPr id="5" name="Табличка 4"/>
          <p:cNvSpPr/>
          <p:nvPr/>
        </p:nvSpPr>
        <p:spPr>
          <a:xfrm>
            <a:off x="611560" y="798439"/>
            <a:ext cx="2016224" cy="1872208"/>
          </a:xfrm>
          <a:prstGeom prst="plaqu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СБУ</a:t>
            </a:r>
            <a:endParaRPr lang="ru-RU" sz="4000" dirty="0"/>
          </a:p>
        </p:txBody>
      </p:sp>
      <p:sp>
        <p:nvSpPr>
          <p:cNvPr id="6" name="Табличка 5"/>
          <p:cNvSpPr/>
          <p:nvPr/>
        </p:nvSpPr>
        <p:spPr>
          <a:xfrm>
            <a:off x="3623373" y="188640"/>
            <a:ext cx="1986173" cy="1859215"/>
          </a:xfrm>
          <a:prstGeom prst="plaqu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dirty="0" smtClean="0"/>
              <a:t>МВС</a:t>
            </a:r>
            <a:endParaRPr lang="ru-RU" sz="4000" dirty="0"/>
          </a:p>
        </p:txBody>
      </p:sp>
      <p:sp>
        <p:nvSpPr>
          <p:cNvPr id="7" name="Табличка 6"/>
          <p:cNvSpPr/>
          <p:nvPr/>
        </p:nvSpPr>
        <p:spPr>
          <a:xfrm>
            <a:off x="6300191" y="761092"/>
            <a:ext cx="2165503" cy="1872208"/>
          </a:xfrm>
          <a:prstGeom prst="plaqu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rgbClr val="FFFF00"/>
                </a:solidFill>
              </a:rPr>
              <a:t>ГЕНЕРАЛЬНА ПРОКУРАТУРА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8" name="Табличка 7"/>
          <p:cNvSpPr/>
          <p:nvPr/>
        </p:nvSpPr>
        <p:spPr>
          <a:xfrm>
            <a:off x="539552" y="3284984"/>
            <a:ext cx="2088232" cy="1872208"/>
          </a:xfrm>
          <a:prstGeom prst="plaqu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rgbClr val="FFC000"/>
                </a:solidFill>
              </a:rPr>
              <a:t>ДФС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9" name="Табличка 8"/>
          <p:cNvSpPr/>
          <p:nvPr/>
        </p:nvSpPr>
        <p:spPr>
          <a:xfrm>
            <a:off x="3539803" y="3789040"/>
            <a:ext cx="2215336" cy="1872208"/>
          </a:xfrm>
          <a:prstGeom prst="plaqu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МІН</a:t>
            </a:r>
            <a:r>
              <a:rPr lang="en-US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’</a:t>
            </a:r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ЮСТ</a:t>
            </a:r>
            <a:endParaRPr lang="ru-RU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Табличка 9"/>
          <p:cNvSpPr/>
          <p:nvPr/>
        </p:nvSpPr>
        <p:spPr>
          <a:xfrm>
            <a:off x="6456403" y="3309719"/>
            <a:ext cx="2088232" cy="1872208"/>
          </a:xfrm>
          <a:prstGeom prst="plaqu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65000"/>
                  </a:schemeClr>
                </a:solidFill>
              </a:rPr>
              <a:t>ДСА</a:t>
            </a:r>
            <a:endParaRPr lang="ru-RU" sz="4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854" y="5971020"/>
            <a:ext cx="8640960" cy="76470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Запити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не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надсилаються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для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проведення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перевірки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достовірності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відомостей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щодо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застосування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критеріїв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передбачених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 </a:t>
            </a:r>
            <a:r>
              <a:rPr lang="ru-RU" sz="1600" u="sng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hlinkClick r:id="rId2"/>
              </a:rPr>
              <a:t>частиною</a:t>
            </a:r>
            <a:r>
              <a:rPr lang="ru-RU" sz="1600" u="sng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  <a:hlinkClick r:id="rId2"/>
              </a:rPr>
              <a:t> четвертою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 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статті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3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Закону, до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осіб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які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були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народжені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після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1977 року.</a:t>
            </a:r>
          </a:p>
        </p:txBody>
      </p:sp>
    </p:spTree>
    <p:extLst>
      <p:ext uri="{BB962C8B-B14F-4D97-AF65-F5344CB8AC3E}">
        <p14:creationId xmlns:p14="http://schemas.microsoft.com/office/powerpoint/2010/main" val="3307815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6336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400" b="1" i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	</a:t>
            </a:r>
            <a:r>
              <a:rPr lang="ru-RU" sz="2400" b="1" i="1" dirty="0" err="1" smtClean="0">
                <a:solidFill>
                  <a:srgbClr val="FF0000"/>
                </a:solidFill>
              </a:rPr>
              <a:t>Очищення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err="1">
                <a:solidFill>
                  <a:srgbClr val="FF0000"/>
                </a:solidFill>
              </a:rPr>
              <a:t>влади</a:t>
            </a:r>
            <a:r>
              <a:rPr lang="ru-RU" sz="2400" b="1" i="1" dirty="0">
                <a:solidFill>
                  <a:srgbClr val="FF0000"/>
                </a:solidFill>
              </a:rPr>
              <a:t> (</a:t>
            </a:r>
            <a:r>
              <a:rPr lang="ru-RU" sz="2400" b="1" i="1" dirty="0" err="1">
                <a:solidFill>
                  <a:srgbClr val="FF0000"/>
                </a:solidFill>
              </a:rPr>
              <a:t>люстрація</a:t>
            </a:r>
            <a:r>
              <a:rPr lang="ru-RU" sz="2400" b="1" i="1" dirty="0">
                <a:solidFill>
                  <a:srgbClr val="FF0000"/>
                </a:solidFill>
              </a:rPr>
              <a:t>) </a:t>
            </a:r>
            <a:r>
              <a:rPr lang="ru-RU" sz="2400" i="1" dirty="0"/>
              <a:t>- </a:t>
            </a:r>
            <a:r>
              <a:rPr lang="ru-RU" sz="2400" i="1" dirty="0" err="1"/>
              <a:t>це</a:t>
            </a:r>
            <a:r>
              <a:rPr lang="ru-RU" sz="2400" i="1" dirty="0"/>
              <a:t> </a:t>
            </a:r>
            <a:r>
              <a:rPr lang="ru-RU" sz="2400" i="1" dirty="0" err="1"/>
              <a:t>встановлена</a:t>
            </a:r>
            <a:r>
              <a:rPr lang="ru-RU" sz="2400" i="1" dirty="0"/>
              <a:t> </a:t>
            </a:r>
            <a:r>
              <a:rPr lang="ru-RU" sz="2400" i="1" dirty="0" err="1"/>
              <a:t>цим</a:t>
            </a:r>
            <a:r>
              <a:rPr lang="ru-RU" sz="2400" i="1" dirty="0"/>
              <a:t> Законом </a:t>
            </a:r>
            <a:r>
              <a:rPr lang="ru-RU" sz="2400" i="1" dirty="0" err="1"/>
              <a:t>або</a:t>
            </a:r>
            <a:r>
              <a:rPr lang="ru-RU" sz="2400" i="1" dirty="0"/>
              <a:t> </a:t>
            </a:r>
            <a:r>
              <a:rPr lang="ru-RU" sz="2400" i="1" dirty="0" err="1"/>
              <a:t>рішенням</a:t>
            </a:r>
            <a:r>
              <a:rPr lang="ru-RU" sz="2400" i="1" dirty="0"/>
              <a:t> суду заборона </a:t>
            </a:r>
            <a:r>
              <a:rPr lang="ru-RU" sz="2400" i="1" dirty="0" err="1"/>
              <a:t>окремим</a:t>
            </a:r>
            <a:r>
              <a:rPr lang="ru-RU" sz="2400" i="1" dirty="0"/>
              <a:t> </a:t>
            </a:r>
            <a:r>
              <a:rPr lang="ru-RU" sz="2400" i="1" dirty="0" err="1"/>
              <a:t>фізичним</a:t>
            </a:r>
            <a:r>
              <a:rPr lang="ru-RU" sz="2400" i="1" dirty="0"/>
              <a:t> особам </a:t>
            </a:r>
            <a:r>
              <a:rPr lang="ru-RU" sz="2400" i="1" dirty="0" err="1"/>
              <a:t>обіймати</a:t>
            </a:r>
            <a:r>
              <a:rPr lang="ru-RU" sz="2400" i="1" dirty="0"/>
              <a:t> </a:t>
            </a:r>
            <a:r>
              <a:rPr lang="ru-RU" sz="2400" i="1" dirty="0" err="1"/>
              <a:t>певні</a:t>
            </a:r>
            <a:r>
              <a:rPr lang="ru-RU" sz="2400" i="1" dirty="0"/>
              <a:t> посади (</a:t>
            </a:r>
            <a:r>
              <a:rPr lang="ru-RU" sz="2400" i="1" dirty="0" err="1"/>
              <a:t>перебувати</a:t>
            </a:r>
            <a:r>
              <a:rPr lang="ru-RU" sz="2400" i="1" dirty="0"/>
              <a:t> на </a:t>
            </a:r>
            <a:r>
              <a:rPr lang="ru-RU" sz="2400" i="1" dirty="0" err="1"/>
              <a:t>службі</a:t>
            </a:r>
            <a:r>
              <a:rPr lang="ru-RU" sz="2400" i="1" dirty="0" smtClean="0"/>
              <a:t>)(</a:t>
            </a:r>
            <a:r>
              <a:rPr lang="ru-RU" sz="2400" i="1" dirty="0" err="1"/>
              <a:t>крім</a:t>
            </a:r>
            <a:r>
              <a:rPr lang="ru-RU" sz="2400" i="1" dirty="0"/>
              <a:t> </a:t>
            </a:r>
            <a:r>
              <a:rPr lang="ru-RU" sz="2400" i="1" dirty="0" err="1"/>
              <a:t>виборних</a:t>
            </a:r>
            <a:r>
              <a:rPr lang="ru-RU" sz="2400" i="1" dirty="0"/>
              <a:t> посад) в органах </a:t>
            </a:r>
            <a:r>
              <a:rPr lang="ru-RU" sz="2400" i="1" dirty="0" err="1"/>
              <a:t>державної</a:t>
            </a:r>
            <a:r>
              <a:rPr lang="ru-RU" sz="2400" i="1" dirty="0"/>
              <a:t> </a:t>
            </a:r>
            <a:r>
              <a:rPr lang="ru-RU" sz="2400" i="1" dirty="0" err="1"/>
              <a:t>влади</a:t>
            </a:r>
            <a:r>
              <a:rPr lang="ru-RU" sz="2400" i="1" dirty="0"/>
              <a:t> та органах </a:t>
            </a:r>
            <a:r>
              <a:rPr lang="ru-RU" sz="2400" i="1" dirty="0" err="1"/>
              <a:t>місцевого</a:t>
            </a:r>
            <a:r>
              <a:rPr lang="ru-RU" sz="2400" i="1" dirty="0"/>
              <a:t> </a:t>
            </a:r>
            <a:r>
              <a:rPr lang="ru-RU" sz="2400" i="1" dirty="0" err="1"/>
              <a:t>самоврядування</a:t>
            </a:r>
            <a:r>
              <a:rPr lang="ru-RU" sz="2400" i="1" dirty="0" smtClean="0"/>
              <a:t>.</a:t>
            </a:r>
          </a:p>
          <a:p>
            <a:pPr marL="0" indent="0" algn="ctr">
              <a:buNone/>
            </a:pPr>
            <a:r>
              <a:rPr lang="uk-UA" sz="2400" i="1" dirty="0" smtClean="0"/>
              <a:t>Принципи здійснення очищення влади:</a:t>
            </a:r>
          </a:p>
          <a:p>
            <a:pPr fontAlgn="base"/>
            <a:r>
              <a:rPr lang="ru-RU" sz="2400" dirty="0"/>
              <a:t>верховенства права та </a:t>
            </a:r>
            <a:r>
              <a:rPr lang="ru-RU" sz="2400" dirty="0" err="1"/>
              <a:t>законності</a:t>
            </a:r>
            <a:r>
              <a:rPr lang="ru-RU" sz="2400" dirty="0"/>
              <a:t>;</a:t>
            </a:r>
          </a:p>
          <a:p>
            <a:pPr fontAlgn="base"/>
            <a:r>
              <a:rPr lang="ru-RU" sz="2400" dirty="0" err="1"/>
              <a:t>відкритості</a:t>
            </a:r>
            <a:r>
              <a:rPr lang="ru-RU" sz="2400" dirty="0"/>
              <a:t>, </a:t>
            </a:r>
            <a:r>
              <a:rPr lang="ru-RU" sz="2400" dirty="0" err="1"/>
              <a:t>прозорості</a:t>
            </a:r>
            <a:r>
              <a:rPr lang="ru-RU" sz="2400" dirty="0"/>
              <a:t> та </a:t>
            </a:r>
            <a:r>
              <a:rPr lang="ru-RU" sz="2400" dirty="0" err="1"/>
              <a:t>публічності</a:t>
            </a:r>
            <a:r>
              <a:rPr lang="ru-RU" sz="2400" dirty="0"/>
              <a:t>;</a:t>
            </a:r>
          </a:p>
          <a:p>
            <a:pPr fontAlgn="base"/>
            <a:r>
              <a:rPr lang="ru-RU" sz="2400" dirty="0" err="1"/>
              <a:t>презумпції</a:t>
            </a:r>
            <a:r>
              <a:rPr lang="ru-RU" sz="2400" dirty="0"/>
              <a:t> </a:t>
            </a:r>
            <a:r>
              <a:rPr lang="ru-RU" sz="2400" dirty="0" err="1"/>
              <a:t>невинуватості</a:t>
            </a:r>
            <a:r>
              <a:rPr lang="ru-RU" sz="2400" dirty="0"/>
              <a:t>;</a:t>
            </a:r>
          </a:p>
          <a:p>
            <a:pPr fontAlgn="base"/>
            <a:r>
              <a:rPr lang="ru-RU" sz="2400" dirty="0" err="1"/>
              <a:t>індивідуальної</a:t>
            </a:r>
            <a:r>
              <a:rPr lang="ru-RU" sz="2400" dirty="0"/>
              <a:t> </a:t>
            </a:r>
            <a:r>
              <a:rPr lang="ru-RU" sz="2400" dirty="0" err="1"/>
              <a:t>відповідальності</a:t>
            </a:r>
            <a:r>
              <a:rPr lang="ru-RU" sz="2400" dirty="0"/>
              <a:t>;</a:t>
            </a:r>
          </a:p>
          <a:p>
            <a:pPr fontAlgn="base"/>
            <a:r>
              <a:rPr lang="ru-RU" sz="2400" dirty="0" err="1"/>
              <a:t>гарантування</a:t>
            </a:r>
            <a:r>
              <a:rPr lang="ru-RU" sz="2400" dirty="0"/>
              <a:t> права на </a:t>
            </a:r>
            <a:r>
              <a:rPr lang="ru-RU" sz="2400" dirty="0" err="1"/>
              <a:t>захист</a:t>
            </a:r>
            <a:r>
              <a:rPr lang="ru-RU" sz="2400" dirty="0"/>
              <a:t>.</a:t>
            </a:r>
          </a:p>
          <a:p>
            <a:pPr marL="0" indent="0" algn="ctr">
              <a:buNone/>
            </a:pP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5623260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684076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928551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8964488" cy="6857999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uk-UA" sz="1100" dirty="0" smtClean="0"/>
              <a:t>  </a:t>
            </a:r>
          </a:p>
          <a:p>
            <a:pPr marL="0" indent="0">
              <a:buNone/>
            </a:pPr>
            <a:r>
              <a:rPr lang="uk-UA" sz="1100" dirty="0" smtClean="0"/>
              <a:t>		</a:t>
            </a:r>
            <a:r>
              <a:rPr lang="uk-UA" sz="1400" dirty="0" smtClean="0"/>
              <a:t>              </a:t>
            </a:r>
            <a:endParaRPr lang="uk-UA" sz="1400" dirty="0"/>
          </a:p>
          <a:p>
            <a:pPr marL="0" indent="0">
              <a:buNone/>
            </a:pPr>
            <a:r>
              <a:rPr lang="uk-UA" sz="1100" dirty="0" smtClean="0"/>
              <a:t>		</a:t>
            </a:r>
          </a:p>
          <a:p>
            <a:pPr marL="0" indent="0">
              <a:buNone/>
            </a:pPr>
            <a:r>
              <a:rPr lang="uk-UA" sz="1200" dirty="0" smtClean="0"/>
              <a:t>                       </a:t>
            </a:r>
            <a:endParaRPr lang="uk-UA" sz="1200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endParaRPr lang="ru-RU" sz="1200" dirty="0"/>
          </a:p>
        </p:txBody>
      </p:sp>
      <p:sp>
        <p:nvSpPr>
          <p:cNvPr id="9" name="Капля 8"/>
          <p:cNvSpPr/>
          <p:nvPr/>
        </p:nvSpPr>
        <p:spPr>
          <a:xfrm>
            <a:off x="0" y="1"/>
            <a:ext cx="6552728" cy="1268760"/>
          </a:xfrm>
          <a:prstGeom prst="teardrop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Arial Black" pitchFamily="34" charset="0"/>
            </a:endParaRPr>
          </a:p>
          <a:p>
            <a:pPr algn="ctr"/>
            <a:endParaRPr lang="ru-RU" sz="1400" dirty="0">
              <a:latin typeface="Arial Black" pitchFamily="34" charset="0"/>
            </a:endParaRPr>
          </a:p>
          <a:p>
            <a:pPr algn="ctr"/>
            <a:endParaRPr lang="ru-RU" sz="1400" dirty="0" smtClean="0">
              <a:latin typeface="Arial Black" pitchFamily="34" charset="0"/>
            </a:endParaRPr>
          </a:p>
          <a:p>
            <a:pPr algn="ctr"/>
            <a:endParaRPr lang="ru-RU" sz="1000" dirty="0" smtClean="0"/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Орган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який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 проводив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перевірку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надсилає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висновок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 про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результати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перевірки</a:t>
            </a:r>
            <a:r>
              <a:rPr lang="ru-RU" sz="1600" dirty="0" smtClean="0">
                <a:solidFill>
                  <a:schemeClr val="tx1"/>
                </a:solidFill>
                <a:latin typeface="Comic Sans MS" pitchFamily="66" charset="0"/>
              </a:rPr>
              <a:t>,, 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не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пізніше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ніж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latin typeface="Comic Sans MS" pitchFamily="66" charset="0"/>
              </a:rPr>
              <a:t>на 60-тий 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день з дня початку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проходження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Comic Sans MS" pitchFamily="66" charset="0"/>
              </a:rPr>
              <a:t>перевірки</a:t>
            </a:r>
            <a:r>
              <a:rPr lang="ru-RU" sz="1600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endParaRPr lang="ru-RU" sz="1400" dirty="0" smtClean="0">
              <a:latin typeface="Arial Black" pitchFamily="34" charset="0"/>
            </a:endParaRPr>
          </a:p>
          <a:p>
            <a:pPr algn="ctr"/>
            <a:endParaRPr lang="ru-RU" sz="1400" dirty="0">
              <a:latin typeface="Arial Black" pitchFamily="34" charset="0"/>
            </a:endParaRPr>
          </a:p>
          <a:p>
            <a:pPr algn="ctr"/>
            <a:endParaRPr lang="ru-RU" sz="1400" dirty="0" smtClean="0">
              <a:latin typeface="Arial Black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347864" y="1412776"/>
            <a:ext cx="5616624" cy="159542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sz="1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 </a:t>
            </a:r>
            <a:r>
              <a:rPr lang="ru-RU" sz="14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підставі</a:t>
            </a:r>
            <a:r>
              <a:rPr lang="ru-RU" sz="1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відповіді</a:t>
            </a:r>
            <a:r>
              <a:rPr lang="ru-RU" sz="1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ru-RU" sz="14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висновку</a:t>
            </a:r>
            <a:r>
              <a:rPr lang="ru-RU" sz="1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ru-RU" sz="14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копії</a:t>
            </a:r>
            <a:r>
              <a:rPr lang="ru-RU" sz="1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судового </a:t>
            </a:r>
            <a:r>
              <a:rPr lang="ru-RU" sz="1400" b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рішення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що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надійшли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від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органів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перевірки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за результатами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перевірки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відповідальний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структурний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підрозділ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b="1" i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lang="ru-RU" sz="1600" b="1" i="1" u="sng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одноденний</a:t>
            </a:r>
            <a:r>
              <a:rPr lang="ru-RU" sz="1600" b="1" i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строк 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(з дня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надходження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останньої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відповіді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висновку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копії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судового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рішення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або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з дня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надходження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відповіді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висновку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копії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судового </a:t>
            </a:r>
            <a:r>
              <a:rPr lang="ru-RU" sz="14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рішення</a:t>
            </a:r>
            <a:r>
              <a:rPr lang="ru-RU" sz="14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ru-RU" sz="14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b="1" u="sng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готує</a:t>
            </a:r>
            <a:r>
              <a:rPr lang="ru-RU" sz="14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b="1" u="sng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довідку</a:t>
            </a:r>
            <a:r>
              <a:rPr lang="ru-RU" sz="14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про </a:t>
            </a:r>
            <a:r>
              <a:rPr lang="ru-RU" sz="1400" b="1" u="sng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результати</a:t>
            </a:r>
            <a:r>
              <a:rPr lang="ru-RU" sz="14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b="1" u="sng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перевірки</a:t>
            </a:r>
            <a:r>
              <a:rPr lang="ru-RU" sz="14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 та </a:t>
            </a:r>
            <a:r>
              <a:rPr lang="ru-RU" sz="1400" b="1" u="sng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подає</a:t>
            </a:r>
            <a:r>
              <a:rPr lang="ru-RU" sz="14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b="1" u="sng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її</a:t>
            </a:r>
            <a:r>
              <a:rPr lang="ru-RU" sz="14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b="1" u="sng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керівнику</a:t>
            </a:r>
            <a:r>
              <a:rPr lang="ru-RU" sz="1400" b="1" u="sng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органу.</a:t>
            </a:r>
          </a:p>
        </p:txBody>
      </p:sp>
      <p:sp>
        <p:nvSpPr>
          <p:cNvPr id="17" name="Овал 16"/>
          <p:cNvSpPr/>
          <p:nvPr/>
        </p:nvSpPr>
        <p:spPr>
          <a:xfrm>
            <a:off x="0" y="2852936"/>
            <a:ext cx="3528392" cy="936104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Керівник органу </a:t>
            </a:r>
          </a:p>
          <a:p>
            <a:pPr algn="ctr"/>
            <a:r>
              <a:rPr lang="uk-UA" sz="1200" dirty="0" smtClean="0"/>
              <a:t>(у 3-денний строк)</a:t>
            </a:r>
            <a:endParaRPr lang="ru-RU" sz="12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3528392" y="3366755"/>
            <a:ext cx="1229290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1835696" y="3789040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2122" y="4581128"/>
            <a:ext cx="3839798" cy="122413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у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разі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встановлення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недостовірності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відомостей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,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зазначених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у пунктах </a:t>
            </a:r>
            <a:r>
              <a:rPr lang="ru-RU" sz="1200" b="1" i="1" u="sng" dirty="0">
                <a:solidFill>
                  <a:schemeClr val="bg1"/>
                </a:solidFill>
                <a:latin typeface="Comic Sans MS" pitchFamily="66" charset="0"/>
              </a:rPr>
              <a:t>1</a:t>
            </a:r>
            <a:r>
              <a:rPr lang="ru-RU" sz="1200" b="1" i="1" u="sng" dirty="0">
                <a:solidFill>
                  <a:srgbClr val="FFFF00"/>
                </a:solidFill>
                <a:latin typeface="Comic Sans MS" pitchFamily="66" charset="0"/>
              </a:rPr>
              <a:t> та/</a:t>
            </a:r>
            <a:r>
              <a:rPr lang="ru-RU" sz="1200" b="1" i="1" u="sng" dirty="0" err="1">
                <a:solidFill>
                  <a:srgbClr val="FFFF00"/>
                </a:solidFill>
                <a:latin typeface="Comic Sans MS" pitchFamily="66" charset="0"/>
              </a:rPr>
              <a:t>або</a:t>
            </a:r>
            <a:r>
              <a:rPr lang="ru-RU" sz="1200" b="1" i="1" u="sng" dirty="0">
                <a:solidFill>
                  <a:srgbClr val="FFFF00"/>
                </a:solidFill>
                <a:latin typeface="Comic Sans MS" pitchFamily="66" charset="0"/>
              </a:rPr>
              <a:t> </a:t>
            </a:r>
            <a:r>
              <a:rPr lang="ru-RU" sz="1200" b="1" i="1" u="sng" dirty="0">
                <a:solidFill>
                  <a:schemeClr val="bg1"/>
                </a:solidFill>
                <a:latin typeface="Comic Sans MS" pitchFamily="66" charset="0"/>
              </a:rPr>
              <a:t>2</a:t>
            </a:r>
            <a:r>
              <a:rPr lang="ru-RU" sz="1200" b="1" i="1" u="sng" dirty="0">
                <a:solidFill>
                  <a:srgbClr val="FFFF00"/>
                </a:solidFill>
                <a:latin typeface="Comic Sans MS" pitchFamily="66" charset="0"/>
              </a:rPr>
              <a:t> </a:t>
            </a:r>
            <a:r>
              <a:rPr lang="ru-RU" sz="1200" b="1" i="1" u="sng" dirty="0" err="1">
                <a:solidFill>
                  <a:schemeClr val="bg1"/>
                </a:solidFill>
                <a:latin typeface="Comic Sans MS" pitchFamily="66" charset="0"/>
              </a:rPr>
              <a:t>частини</a:t>
            </a:r>
            <a:r>
              <a:rPr lang="ru-RU" sz="1200" b="1" i="1" u="sng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200" b="1" i="1" u="sng" dirty="0" err="1">
                <a:solidFill>
                  <a:schemeClr val="bg1"/>
                </a:solidFill>
                <a:latin typeface="Comic Sans MS" pitchFamily="66" charset="0"/>
              </a:rPr>
              <a:t>п’ятої</a:t>
            </a:r>
            <a:r>
              <a:rPr lang="ru-RU" sz="1200" b="1" i="1" u="sng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1200" b="1" i="1" u="sng" dirty="0" err="1">
                <a:solidFill>
                  <a:schemeClr val="bg1"/>
                </a:solidFill>
                <a:latin typeface="Comic Sans MS" pitchFamily="66" charset="0"/>
              </a:rPr>
              <a:t>статті</a:t>
            </a:r>
            <a:r>
              <a:rPr lang="ru-RU" sz="1200" b="1" i="1" u="sng" dirty="0">
                <a:solidFill>
                  <a:schemeClr val="bg1"/>
                </a:solidFill>
                <a:latin typeface="Comic Sans MS" pitchFamily="66" charset="0"/>
              </a:rPr>
              <a:t> 5 Закону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,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приймає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рішення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про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звільнення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особи та у той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самий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день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надсилає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Мін’юсту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, а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також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копію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довідки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про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результати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перевірки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r>
              <a:rPr lang="uk-UA" sz="1200" b="1" dirty="0">
                <a:solidFill>
                  <a:srgbClr val="2EDAFC"/>
                </a:solidFill>
                <a:latin typeface="Comic Sans MS" pitchFamily="66" charset="0"/>
              </a:rPr>
              <a:t>(на підставі п.</a:t>
            </a:r>
            <a:r>
              <a:rPr lang="ru-RU" sz="1200" b="1" dirty="0">
                <a:solidFill>
                  <a:srgbClr val="2EDAFC"/>
                </a:solidFill>
                <a:latin typeface="Comic Sans MS" pitchFamily="66" charset="0"/>
              </a:rPr>
              <a:t> 7</a:t>
            </a:r>
            <a:r>
              <a:rPr lang="ru-RU" sz="1200" b="1" baseline="30000" dirty="0">
                <a:solidFill>
                  <a:srgbClr val="2EDAFC"/>
                </a:solidFill>
                <a:latin typeface="Comic Sans MS" pitchFamily="66" charset="0"/>
              </a:rPr>
              <a:t>-2 </a:t>
            </a:r>
            <a:r>
              <a:rPr lang="ru-RU" sz="1200" b="1" dirty="0">
                <a:solidFill>
                  <a:srgbClr val="2EDAFC"/>
                </a:solidFill>
                <a:latin typeface="Comic Sans MS" pitchFamily="66" charset="0"/>
              </a:rPr>
              <a:t> ч.1 ст.36 </a:t>
            </a:r>
            <a:r>
              <a:rPr lang="ru-RU" sz="1200" b="1" dirty="0" err="1">
                <a:solidFill>
                  <a:srgbClr val="2EDAFC"/>
                </a:solidFill>
                <a:latin typeface="Comic Sans MS" pitchFamily="66" charset="0"/>
              </a:rPr>
              <a:t>КЗпП</a:t>
            </a:r>
            <a:r>
              <a:rPr lang="ru-RU" sz="1200" b="1" dirty="0">
                <a:solidFill>
                  <a:srgbClr val="2EDAFC"/>
                </a:solidFill>
                <a:latin typeface="Comic Sans MS" pitchFamily="66" charset="0"/>
              </a:rPr>
              <a:t> </a:t>
            </a:r>
            <a:r>
              <a:rPr lang="ru-RU" sz="1200" b="1" dirty="0" err="1">
                <a:solidFill>
                  <a:srgbClr val="2EDAFC"/>
                </a:solidFill>
                <a:latin typeface="Comic Sans MS" pitchFamily="66" charset="0"/>
              </a:rPr>
              <a:t>України</a:t>
            </a:r>
            <a:r>
              <a:rPr lang="ru-RU" sz="1200" b="1" dirty="0">
                <a:solidFill>
                  <a:srgbClr val="2EDAFC"/>
                </a:solidFill>
                <a:latin typeface="Comic Sans MS" pitchFamily="66" charset="0"/>
              </a:rPr>
              <a:t>)</a:t>
            </a:r>
            <a:r>
              <a:rPr lang="uk-UA" sz="1200" dirty="0">
                <a:solidFill>
                  <a:srgbClr val="2EDAFC"/>
                </a:solidFill>
                <a:latin typeface="Comic Sans MS" pitchFamily="66" charset="0"/>
              </a:rPr>
              <a:t> </a:t>
            </a:r>
            <a:endParaRPr lang="ru-RU" sz="1200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57682" y="3528773"/>
            <a:ext cx="4176464" cy="10801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розглядає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довідку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про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результати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перевірки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щодо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особи,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надсилає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у той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самий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день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Мін’юсту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паперовій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та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електронній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формі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копію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довідки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про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результати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перевірки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щодо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особи, до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якої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i="1" u="sng" dirty="0">
                <a:solidFill>
                  <a:schemeClr val="tx1"/>
                </a:solidFill>
                <a:latin typeface="Comic Sans MS" pitchFamily="66" charset="0"/>
              </a:rPr>
              <a:t>не </a:t>
            </a:r>
            <a:r>
              <a:rPr lang="ru-RU" sz="1200" i="1" u="sng" dirty="0" err="1">
                <a:solidFill>
                  <a:schemeClr val="tx1"/>
                </a:solidFill>
                <a:latin typeface="Comic Sans MS" pitchFamily="66" charset="0"/>
              </a:rPr>
              <a:t>застосовуються</a:t>
            </a:r>
            <a:r>
              <a:rPr lang="ru-RU" sz="1200" i="1" u="sng" dirty="0">
                <a:solidFill>
                  <a:schemeClr val="tx1"/>
                </a:solidFill>
                <a:latin typeface="Comic Sans MS" pitchFamily="66" charset="0"/>
              </a:rPr>
              <a:t> заборони,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визначені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1200" dirty="0" err="1">
                <a:solidFill>
                  <a:srgbClr val="FFFF00"/>
                </a:solidFill>
                <a:latin typeface="Comic Sans MS" pitchFamily="66" charset="0"/>
              </a:rPr>
              <a:t>частинами</a:t>
            </a:r>
            <a:r>
              <a:rPr lang="ru-RU" sz="1200" dirty="0">
                <a:solidFill>
                  <a:srgbClr val="FFFF00"/>
                </a:solidFill>
                <a:latin typeface="Comic Sans MS" pitchFamily="66" charset="0"/>
              </a:rPr>
              <a:t> </a:t>
            </a:r>
            <a:r>
              <a:rPr lang="ru-RU" sz="1200" u="sng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3</a:t>
            </a:r>
            <a:r>
              <a:rPr lang="ru-RU" sz="12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 та </a:t>
            </a:r>
            <a:r>
              <a:rPr lang="ru-RU" sz="1200" u="sng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4 </a:t>
            </a:r>
            <a:r>
              <a:rPr lang="ru-RU" sz="1200" dirty="0" err="1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статті</a:t>
            </a:r>
            <a:r>
              <a:rPr lang="ru-RU" sz="1200" dirty="0">
                <a:solidFill>
                  <a:schemeClr val="bg1">
                    <a:lumMod val="95000"/>
                  </a:schemeClr>
                </a:solidFill>
                <a:latin typeface="Comic Sans MS" pitchFamily="66" charset="0"/>
              </a:rPr>
              <a:t> 1 Закону</a:t>
            </a: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4283968" y="5445224"/>
            <a:ext cx="4650178" cy="1296144"/>
          </a:xfrm>
          <a:prstGeom prst="flowChartPunchedTap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fontAlgn="base"/>
            <a:r>
              <a:rPr lang="ru-RU" sz="1400" dirty="0" err="1">
                <a:latin typeface="Arial Black" pitchFamily="34" charset="0"/>
              </a:rPr>
              <a:t>Усі</a:t>
            </a:r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err="1">
                <a:latin typeface="Arial Black" pitchFamily="34" charset="0"/>
              </a:rPr>
              <a:t>матеріали</a:t>
            </a:r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err="1">
                <a:latin typeface="Arial Black" pitchFamily="34" charset="0"/>
              </a:rPr>
              <a:t>перевірки</a:t>
            </a:r>
            <a:r>
              <a:rPr lang="ru-RU" sz="1400" dirty="0">
                <a:latin typeface="Arial Black" pitchFamily="34" charset="0"/>
              </a:rPr>
              <a:t>, </a:t>
            </a:r>
            <a:r>
              <a:rPr lang="ru-RU" sz="1400" dirty="0" err="1">
                <a:latin typeface="Arial Black" pitchFamily="34" charset="0"/>
              </a:rPr>
              <a:t>які</a:t>
            </a:r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err="1">
                <a:latin typeface="Arial Black" pitchFamily="34" charset="0"/>
              </a:rPr>
              <a:t>надійшли</a:t>
            </a:r>
            <a:r>
              <a:rPr lang="ru-RU" sz="1400" dirty="0">
                <a:latin typeface="Arial Black" pitchFamily="34" charset="0"/>
              </a:rPr>
              <a:t> до </a:t>
            </a:r>
            <a:r>
              <a:rPr lang="ru-RU" sz="1400" dirty="0" err="1">
                <a:latin typeface="Arial Black" pitchFamily="34" charset="0"/>
              </a:rPr>
              <a:t>керівника</a:t>
            </a:r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smtClean="0">
                <a:latin typeface="Arial Black" pitchFamily="34" charset="0"/>
              </a:rPr>
              <a:t>органу, </a:t>
            </a:r>
            <a:r>
              <a:rPr lang="ru-RU" sz="1400" dirty="0" err="1">
                <a:latin typeface="Arial Black" pitchFamily="34" charset="0"/>
              </a:rPr>
              <a:t>додаються</a:t>
            </a:r>
            <a:r>
              <a:rPr lang="ru-RU" sz="1400" dirty="0">
                <a:latin typeface="Arial Black" pitchFamily="34" charset="0"/>
              </a:rPr>
              <a:t> до </a:t>
            </a:r>
            <a:r>
              <a:rPr lang="ru-RU" sz="1400" dirty="0" err="1">
                <a:latin typeface="Arial Black" pitchFamily="34" charset="0"/>
              </a:rPr>
              <a:t>особової</a:t>
            </a:r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err="1">
                <a:latin typeface="Arial Black" pitchFamily="34" charset="0"/>
              </a:rPr>
              <a:t>справи</a:t>
            </a:r>
            <a:r>
              <a:rPr lang="ru-RU" sz="1400" dirty="0">
                <a:latin typeface="Arial Black" pitchFamily="34" charset="0"/>
              </a:rPr>
              <a:t> особи, </a:t>
            </a:r>
            <a:r>
              <a:rPr lang="ru-RU" sz="1400" dirty="0" err="1">
                <a:latin typeface="Arial Black" pitchFamily="34" charset="0"/>
              </a:rPr>
              <a:t>стосовно</a:t>
            </a:r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err="1">
                <a:latin typeface="Arial Black" pitchFamily="34" charset="0"/>
              </a:rPr>
              <a:t>якої</a:t>
            </a:r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err="1">
                <a:latin typeface="Arial Black" pitchFamily="34" charset="0"/>
              </a:rPr>
              <a:t>проводилася</a:t>
            </a:r>
            <a:r>
              <a:rPr lang="ru-RU" sz="1400" dirty="0">
                <a:latin typeface="Arial Black" pitchFamily="34" charset="0"/>
              </a:rPr>
              <a:t> </a:t>
            </a:r>
            <a:r>
              <a:rPr lang="ru-RU" sz="1400" dirty="0" err="1">
                <a:latin typeface="Arial Black" pitchFamily="34" charset="0"/>
              </a:rPr>
              <a:t>перевірка</a:t>
            </a:r>
            <a:r>
              <a:rPr lang="ru-RU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0934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  <a:solidFill>
            <a:srgbClr val="FFFF00"/>
          </a:solidFill>
        </p:spPr>
        <p:txBody>
          <a:bodyPr/>
          <a:lstStyle/>
          <a:p>
            <a:r>
              <a:rPr lang="uk-UA" u="sng" dirty="0" smtClean="0"/>
              <a:t>Нормативно-правова база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spcBef>
                <a:spcPct val="15000"/>
              </a:spcBef>
            </a:pP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 України “Про очищення влади”</a:t>
            </a:r>
          </a:p>
          <a:p>
            <a:pPr>
              <a:spcBef>
                <a:spcPct val="15000"/>
              </a:spcBef>
            </a:pPr>
            <a:r>
              <a:rPr lang="uk-UA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останова Кабінету Міністрів України    “Деякі питання реалізації Закону України “Про очищення влади” (16.10.2014, № 563)</a:t>
            </a:r>
          </a:p>
          <a:p>
            <a:pPr>
              <a:spcBef>
                <a:spcPct val="0"/>
              </a:spcBef>
            </a:pPr>
            <a:r>
              <a:rPr lang="uk-UA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озпорядження Кабінету Міністрів України “Про затвердження плану проведення перевірок відповідно до Закону України “Про очищення влади”  (16.10.2014, № 1025-р)</a:t>
            </a:r>
          </a:p>
          <a:p>
            <a:pPr>
              <a:spcBef>
                <a:spcPct val="0"/>
              </a:spcBef>
            </a:pPr>
            <a:r>
              <a:rPr lang="uk-UA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аказ Міністерства юстиції України “Про затвердження Положення про Єдиний державний реєстр осіб, щодо яких застосовано положення Закону України “Про очищення влади” (16.10.2014, № 1704/5) </a:t>
            </a:r>
            <a:endParaRPr lang="en-US" sz="20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uk-UA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аказ Міністерства фінансів України “Про затвердження Порядку проведення перевірки достовірності відомостей, передбачених пунктом 2 частини п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0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ятої</a:t>
            </a:r>
            <a:r>
              <a:rPr lang="uk-UA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статті 5 Закону України “Про очищення влади”, та форми висновку про результати такої перевірки (04.11.2014, № 1100)</a:t>
            </a:r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352928" cy="59046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uk-UA" dirty="0" smtClean="0">
              <a:latin typeface="Comic Sans MS" pitchFamily="66" charset="0"/>
            </a:endParaRPr>
          </a:p>
          <a:p>
            <a:pPr marL="45720" indent="0">
              <a:buNone/>
            </a:pPr>
            <a:endParaRPr lang="uk-UA" dirty="0">
              <a:latin typeface="Comic Sans MS" pitchFamily="66" charset="0"/>
            </a:endParaRPr>
          </a:p>
          <a:p>
            <a:pPr marL="45720" indent="0">
              <a:buNone/>
            </a:pPr>
            <a:endParaRPr lang="uk-UA" dirty="0" smtClean="0">
              <a:latin typeface="Comic Sans MS" pitchFamily="66" charset="0"/>
            </a:endParaRPr>
          </a:p>
          <a:p>
            <a:pPr marL="45720" indent="0">
              <a:buNone/>
            </a:pPr>
            <a:r>
              <a:rPr lang="uk-UA" sz="1500" dirty="0" smtClean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Інформаційні матеріали підготовлені спеціалістом </a:t>
            </a:r>
            <a:r>
              <a:rPr lang="en-US" sz="1500" dirty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I</a:t>
            </a:r>
            <a:r>
              <a:rPr lang="ru-RU" sz="1500" dirty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1500" dirty="0" err="1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катего</a:t>
            </a:r>
            <a:r>
              <a:rPr lang="uk-UA" sz="1500" dirty="0" err="1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рії</a:t>
            </a:r>
            <a:r>
              <a:rPr lang="uk-UA" sz="1500" dirty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 юридичного сектору апарату </a:t>
            </a:r>
            <a:r>
              <a:rPr lang="uk-UA" sz="1500" dirty="0" err="1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Талалаївської</a:t>
            </a:r>
            <a:r>
              <a:rPr lang="uk-UA" sz="1500" dirty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 районної державної </a:t>
            </a:r>
            <a:r>
              <a:rPr lang="uk-UA" sz="1500" dirty="0" smtClean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адміністрації Чернігівської області - </a:t>
            </a:r>
            <a:r>
              <a:rPr lang="uk-UA" sz="1500" dirty="0" err="1" smtClean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Мудревською</a:t>
            </a:r>
            <a:r>
              <a:rPr lang="uk-UA" sz="1500" dirty="0" smtClean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 Я.М</a:t>
            </a:r>
            <a:r>
              <a:rPr lang="uk-UA" sz="1400" dirty="0" smtClean="0">
                <a:solidFill>
                  <a:schemeClr val="tx1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1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351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Заходи з 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очищення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люстрації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здійснюються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fontAlgn="base"/>
            <a:r>
              <a:rPr lang="ru-RU" sz="1600" dirty="0">
                <a:latin typeface="Segoe UI Light" pitchFamily="34" charset="0"/>
                <a:cs typeface="Times New Roman" pitchFamily="18" charset="0"/>
              </a:rPr>
              <a:t>1)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Прем’єр-міністра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Першого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віце-прем’єр-міністра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віце-прем’єр-міністра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а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також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міністра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керівників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центральних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органів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виконавчої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влади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які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не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входять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до складу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Кабінету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Міністрів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Голови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Національного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банку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Голови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Антимонопольного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комітету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Голови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Фонду державного майна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Голови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Державного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комітету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телебачення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і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радіомовлення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їх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перших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заступників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заступників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sz="1600" dirty="0">
                <a:latin typeface="Segoe UI Light" pitchFamily="34" charset="0"/>
                <a:cs typeface="Times New Roman" pitchFamily="18" charset="0"/>
              </a:rPr>
              <a:t>2) Генерального прокурора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Голови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Служби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безпеки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Голови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Служби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зовнішньої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розвідки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начальника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Управління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державної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охорони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керівника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центрального органу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виконавчої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влади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що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забезпечує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формування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реалізує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державну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податкову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та/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або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митну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політику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керівника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податкової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міліції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керівника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центрального органу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виконавчої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влади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який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забезпечує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формування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реалізує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державну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політику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у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сфері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цивільного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захисту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їх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перших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заступників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заступників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sz="1600" dirty="0">
                <a:latin typeface="Segoe UI Light" pitchFamily="34" charset="0"/>
                <a:cs typeface="Times New Roman" pitchFamily="18" charset="0"/>
              </a:rPr>
              <a:t>3)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військових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посадових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осіб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Збройних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Сил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інших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утворених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відповідно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до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законів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військових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формувань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крім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військовослужбовців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строкової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військової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служби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військовослужбовців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служби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за призовом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під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час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мобілізації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sz="1600" dirty="0">
                <a:latin typeface="Segoe UI Light" pitchFamily="34" charset="0"/>
                <a:cs typeface="Times New Roman" pitchFamily="18" charset="0"/>
              </a:rPr>
              <a:t>4)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членів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Вищої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ради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юстиції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членів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Вищої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кваліфікаційної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комісії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суддів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професійних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суддів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Голови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Державної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судової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адміністрації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його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першого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заступника, заступника;</a:t>
            </a:r>
          </a:p>
          <a:p>
            <a:pPr algn="just" fontAlgn="base"/>
            <a:r>
              <a:rPr lang="ru-RU" sz="1600" dirty="0">
                <a:latin typeface="Segoe UI Light" pitchFamily="34" charset="0"/>
                <a:cs typeface="Times New Roman" pitchFamily="18" charset="0"/>
              </a:rPr>
              <a:t>5)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Глави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Адміністрації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Президента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Керівника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Державного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управління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справами,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Керівника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Секретаріату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Кабінету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Міністрів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Урядового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уповноваженого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з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питань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антикорупційної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політики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їх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 перших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заступників</a:t>
            </a:r>
            <a:r>
              <a:rPr lang="ru-RU" sz="1600" dirty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Segoe UI Light" pitchFamily="34" charset="0"/>
                <a:cs typeface="Times New Roman" pitchFamily="18" charset="0"/>
              </a:rPr>
              <a:t>заступників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728755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00" y="0"/>
            <a:ext cx="91333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 fontAlgn="base"/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6)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начальницького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складу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органів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внутрішніх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справ, центрального органу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виконавчої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влади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який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реалізує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державну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політику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сфері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виконання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кримінальних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покарань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Державної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служби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спеціального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зв’язку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захисту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інформації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центрального органу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виконавчої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влади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що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забезпечує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формування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реалізує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державну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податкову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та/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або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митну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політику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податкової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міліції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центрального органу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виконавчої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влади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який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забезпечує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формування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реалізує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державну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політику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сфері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цивільного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захисту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7)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посадових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службових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осіб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органів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прокуратури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Служби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безпеки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Служби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зовнішньої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розвідки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Управління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державної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охорони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Національного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банку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8)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членів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Центральної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виборчої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комісії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Національної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ради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України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з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питань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телебачення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і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радіомовлення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голів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членів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національних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комісій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що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здійснюють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державне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регулювання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природних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монополій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державне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регулювання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у сферах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зв’язку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інформатизації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ринків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цінних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паперів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і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фінансових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послуг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9)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керівників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державних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у тому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числі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казенних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підприємств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оборонно-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промислового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комплексу, а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також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державних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підприємств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що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належать до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сфери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управління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суб’єкта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надання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адміністративних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Segoe UI Light" pitchFamily="34" charset="0"/>
                <a:cs typeface="Times New Roman" pitchFamily="18" charset="0"/>
              </a:rPr>
              <a:t>послуг</a:t>
            </a:r>
            <a:r>
              <a:rPr lang="ru-RU" sz="1600" dirty="0" smtClean="0">
                <a:latin typeface="Segoe UI Light" pitchFamily="34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10)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інших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посадових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та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службових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осіб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(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крім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виборних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посад)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органів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державної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влади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органів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місцевого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самоврядування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;</a:t>
            </a:r>
          </a:p>
          <a:p>
            <a:pPr algn="just" fontAlgn="base"/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11)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осіб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,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які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претендують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на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зайняття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посад,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зазначених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у пунктах 1-10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цієї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Segoe UI Light" pitchFamily="34" charset="0"/>
                <a:cs typeface="Times New Roman" pitchFamily="18" charset="0"/>
              </a:rPr>
              <a:t>частини</a:t>
            </a:r>
            <a:r>
              <a:rPr lang="ru-RU" sz="1600" b="1" u="sng" dirty="0" smtClean="0">
                <a:latin typeface="Segoe UI Light" pitchFamily="34" charset="0"/>
                <a:cs typeface="Times New Roman" pitchFamily="18" charset="0"/>
              </a:rPr>
              <a:t>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32294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Організація проведення перевірки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3999" cy="5589240"/>
          </a:xfrm>
          <a:solidFill>
            <a:srgbClr val="FFFF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ru-RU" sz="1800" dirty="0" smtClean="0">
              <a:latin typeface="Arial Black" pitchFamily="34" charset="0"/>
            </a:endParaRPr>
          </a:p>
          <a:p>
            <a:pPr algn="ctr"/>
            <a:r>
              <a:rPr lang="uk-UA" sz="1800" dirty="0" smtClean="0">
                <a:latin typeface="Arial Black" pitchFamily="34" charset="0"/>
              </a:rPr>
              <a:t>Керівник органу в якому проводиться перевірка:</a:t>
            </a:r>
            <a:endParaRPr lang="ru-RU" sz="1800" dirty="0">
              <a:latin typeface="Arial Black" pitchFamily="34" charset="0"/>
            </a:endParaRPr>
          </a:p>
          <a:p>
            <a:pPr algn="just"/>
            <a:endParaRPr lang="ru-RU" sz="1800" dirty="0" smtClean="0">
              <a:latin typeface="Arial Black" pitchFamily="34" charset="0"/>
            </a:endParaRPr>
          </a:p>
          <a:p>
            <a:pPr algn="just"/>
            <a:endParaRPr lang="ru-RU" sz="1800" dirty="0">
              <a:latin typeface="Arial Black" pitchFamily="34" charset="0"/>
            </a:endParaRPr>
          </a:p>
          <a:p>
            <a:pPr algn="just"/>
            <a:endParaRPr lang="ru-RU" sz="1800" dirty="0" smtClean="0">
              <a:latin typeface="Arial Black" pitchFamily="34" charset="0"/>
            </a:endParaRPr>
          </a:p>
          <a:p>
            <a:pPr marL="914400" lvl="2" indent="0" algn="just">
              <a:buNone/>
            </a:pPr>
            <a:endParaRPr lang="ru-RU" sz="1000" dirty="0" smtClean="0">
              <a:latin typeface="Arial Black" pitchFamily="34" charset="0"/>
            </a:endParaRPr>
          </a:p>
          <a:p>
            <a:pPr lvl="2" algn="just"/>
            <a:endParaRPr lang="ru-RU" sz="1000" dirty="0">
              <a:latin typeface="Arial Black" pitchFamily="34" charset="0"/>
            </a:endParaRPr>
          </a:p>
          <a:p>
            <a:pPr marL="914400" lvl="2" indent="0" algn="just">
              <a:buNone/>
            </a:pPr>
            <a:endParaRPr lang="ru-RU" sz="1000" dirty="0" smtClean="0">
              <a:latin typeface="Arial Black" pitchFamily="34" charset="0"/>
            </a:endParaRPr>
          </a:p>
          <a:p>
            <a:pPr marL="914400" lvl="2" indent="0" algn="just">
              <a:buNone/>
            </a:pPr>
            <a:endParaRPr lang="ru-RU" sz="1400" dirty="0">
              <a:latin typeface="+mj-lt"/>
              <a:cs typeface="Aharoni" pitchFamily="2" charset="-79"/>
            </a:endParaRPr>
          </a:p>
          <a:p>
            <a:pPr marL="914400" lvl="2" indent="0" algn="just">
              <a:buNone/>
            </a:pPr>
            <a:endParaRPr lang="ru-RU" sz="1400" dirty="0" smtClean="0">
              <a:latin typeface="+mj-lt"/>
              <a:cs typeface="Aharoni" pitchFamily="2" charset="-79"/>
            </a:endParaRPr>
          </a:p>
          <a:p>
            <a:pPr marL="914400" lvl="2" indent="0" algn="just">
              <a:buNone/>
            </a:pPr>
            <a:endParaRPr lang="ru-RU" sz="1600" dirty="0" smtClean="0"/>
          </a:p>
          <a:p>
            <a:pPr marL="914400" lvl="2" indent="0" algn="just">
              <a:buNone/>
            </a:pPr>
            <a:endParaRPr lang="ru-RU" sz="1600" dirty="0" smtClean="0"/>
          </a:p>
          <a:p>
            <a:pPr marL="914400" lvl="2" indent="0" algn="just">
              <a:buNone/>
            </a:pPr>
            <a:endParaRPr lang="ru-RU" sz="1600" dirty="0"/>
          </a:p>
          <a:p>
            <a:pPr marL="914400" lvl="2" indent="0" algn="just">
              <a:buNone/>
            </a:pPr>
            <a:endParaRPr lang="ru-RU" sz="1600" dirty="0" smtClean="0"/>
          </a:p>
          <a:p>
            <a:pPr marL="914400" lvl="2" indent="0" algn="just">
              <a:buNone/>
            </a:pPr>
            <a:r>
              <a:rPr lang="ru-RU" sz="1600" dirty="0" smtClean="0">
                <a:latin typeface="Arial Black" pitchFamily="34" charset="0"/>
                <a:cs typeface="Aharoni" pitchFamily="2" charset="-79"/>
              </a:rPr>
              <a:t>   </a:t>
            </a:r>
          </a:p>
        </p:txBody>
      </p:sp>
      <p:sp>
        <p:nvSpPr>
          <p:cNvPr id="5" name="Стрелка вниз 4"/>
          <p:cNvSpPr/>
          <p:nvPr/>
        </p:nvSpPr>
        <p:spPr>
          <a:xfrm rot="872914">
            <a:off x="999230" y="1915268"/>
            <a:ext cx="1224136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0632508" flipH="1">
            <a:off x="7070328" y="1903559"/>
            <a:ext cx="1204714" cy="15681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650" y="3608041"/>
            <a:ext cx="2592288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Організовує проведення перевірки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51827" y="3456735"/>
            <a:ext cx="2592173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err="1" smtClean="0"/>
              <a:t>згідно</a:t>
            </a:r>
            <a:r>
              <a:rPr lang="ru-RU" sz="1400" dirty="0" smtClean="0"/>
              <a:t> </a:t>
            </a:r>
            <a:r>
              <a:rPr lang="ru-RU" sz="1400" dirty="0"/>
              <a:t>з планом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перевірки</a:t>
            </a:r>
            <a:r>
              <a:rPr lang="ru-RU" sz="1400" dirty="0"/>
              <a:t>, </a:t>
            </a:r>
            <a:r>
              <a:rPr lang="ru-RU" sz="1400" dirty="0" err="1"/>
              <a:t>приймає</a:t>
            </a:r>
            <a:r>
              <a:rPr lang="ru-RU" sz="1400" dirty="0"/>
              <a:t> </a:t>
            </a:r>
            <a:r>
              <a:rPr lang="ru-RU" sz="1400" dirty="0" err="1" smtClean="0"/>
              <a:t>рішення</a:t>
            </a:r>
            <a:r>
              <a:rPr lang="ru-RU" sz="1400" dirty="0" smtClean="0"/>
              <a:t> про початок </a:t>
            </a:r>
            <a:r>
              <a:rPr lang="ru-RU" sz="1400" dirty="0" err="1" smtClean="0"/>
              <a:t>проведення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перевірки</a:t>
            </a:r>
            <a:r>
              <a:rPr lang="ru-RU" sz="1400" dirty="0" smtClean="0"/>
              <a:t> у </a:t>
            </a:r>
            <a:r>
              <a:rPr lang="ru-RU" sz="1400" dirty="0" err="1" smtClean="0"/>
              <a:t>відповідному</a:t>
            </a:r>
            <a:r>
              <a:rPr lang="ru-RU" sz="1400" dirty="0" smtClean="0"/>
              <a:t> </a:t>
            </a:r>
            <a:r>
              <a:rPr lang="ru-RU" sz="1400" dirty="0" err="1" smtClean="0"/>
              <a:t>органі</a:t>
            </a:r>
            <a:endParaRPr lang="ru-RU" sz="14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139952" y="1916832"/>
            <a:ext cx="1152128" cy="16912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3608202"/>
            <a:ext cx="2880320" cy="14640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err="1"/>
              <a:t>встановлює</a:t>
            </a:r>
            <a:r>
              <a:rPr lang="ru-RU" sz="1400" dirty="0"/>
              <a:t> дату початку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перевірки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відповідальним</a:t>
            </a:r>
            <a:r>
              <a:rPr lang="ru-RU" sz="1400" dirty="0"/>
              <a:t> за </a:t>
            </a:r>
            <a:r>
              <a:rPr lang="ru-RU" sz="1400" dirty="0" err="1"/>
              <a:t>проведення</a:t>
            </a:r>
            <a:r>
              <a:rPr lang="ru-RU" sz="1400" dirty="0"/>
              <a:t> </a:t>
            </a:r>
            <a:r>
              <a:rPr lang="ru-RU" sz="1400" dirty="0" err="1"/>
              <a:t>перевірки</a:t>
            </a:r>
            <a:r>
              <a:rPr lang="ru-RU" sz="1400" dirty="0"/>
              <a:t> </a:t>
            </a:r>
            <a:r>
              <a:rPr lang="ru-RU" sz="1400" dirty="0" err="1"/>
              <a:t>визначає</a:t>
            </a:r>
            <a:r>
              <a:rPr lang="ru-RU" sz="1400" dirty="0"/>
              <a:t> </a:t>
            </a:r>
            <a:r>
              <a:rPr lang="ru-RU" sz="1400" dirty="0" err="1"/>
              <a:t>кадрову</a:t>
            </a:r>
            <a:r>
              <a:rPr lang="ru-RU" sz="1400" dirty="0"/>
              <a:t> службу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інший</a:t>
            </a:r>
            <a:r>
              <a:rPr lang="ru-RU" sz="1400" dirty="0"/>
              <a:t> </a:t>
            </a:r>
            <a:r>
              <a:rPr lang="ru-RU" sz="1400" dirty="0" err="1"/>
              <a:t>структурний</a:t>
            </a:r>
            <a:r>
              <a:rPr lang="ru-RU" sz="1400" dirty="0"/>
              <a:t> </a:t>
            </a:r>
            <a:r>
              <a:rPr lang="ru-RU" sz="1400" dirty="0" err="1"/>
              <a:t>підрозділ</a:t>
            </a:r>
            <a:r>
              <a:rPr lang="ru-RU" sz="1400" dirty="0"/>
              <a:t> такого органу</a:t>
            </a:r>
          </a:p>
        </p:txBody>
      </p:sp>
    </p:spTree>
    <p:extLst>
      <p:ext uri="{BB962C8B-B14F-4D97-AF65-F5344CB8AC3E}">
        <p14:creationId xmlns:p14="http://schemas.microsoft.com/office/powerpoint/2010/main" val="1529401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uk-UA" sz="2000" dirty="0">
                <a:solidFill>
                  <a:srgbClr val="92D050"/>
                </a:solidFill>
                <a:latin typeface="Arial Black" pitchFamily="34" charset="0"/>
              </a:rPr>
              <a:t>Критерії здійснення перевірки:</a:t>
            </a:r>
            <a:endParaRPr lang="ru-RU" sz="2000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160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Заборона, передбачена </a:t>
            </a:r>
            <a:r>
              <a:rPr lang="ru-RU" sz="1600" u="sng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hlinkClick r:id="rId2"/>
              </a:rPr>
              <a:t>частиною третьою</a:t>
            </a:r>
            <a:r>
              <a:rPr lang="ru-RU" sz="160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 статті 1 цього Закону, </a:t>
            </a:r>
            <a:r>
              <a:rPr lang="ru-RU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застосовується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до </a:t>
            </a:r>
            <a:r>
              <a:rPr lang="ru-RU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осіб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, </a:t>
            </a:r>
            <a:r>
              <a:rPr lang="ru-RU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які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обіймали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сукупно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не </a:t>
            </a:r>
            <a:r>
              <a:rPr lang="ru-RU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менше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одного року посаду (посади) у </a:t>
            </a:r>
            <a:r>
              <a:rPr lang="ru-RU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період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з 25 лютого 2010 року по 22 лютого 2014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року </a:t>
            </a:r>
            <a:r>
              <a:rPr lang="ru-RU" sz="1600" i="1" u="sng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i="1" u="sng" dirty="0" smtClean="0">
                <a:solidFill>
                  <a:srgbClr val="FFFF00"/>
                </a:solidFill>
                <a:latin typeface="Comic Sans MS" pitchFamily="66" charset="0"/>
              </a:rPr>
              <a:t>ч. 1 ст.3 Закону </a:t>
            </a:r>
            <a:r>
              <a:rPr lang="ru-RU" sz="1600" i="1" u="sng" dirty="0" err="1" smtClean="0">
                <a:solidFill>
                  <a:srgbClr val="FFFF00"/>
                </a:solidFill>
                <a:latin typeface="Comic Sans MS" pitchFamily="66" charset="0"/>
              </a:rPr>
              <a:t>Укра</a:t>
            </a:r>
            <a:r>
              <a:rPr lang="uk-UA" sz="1600" i="1" u="sng" dirty="0" err="1" smtClean="0">
                <a:solidFill>
                  <a:srgbClr val="FFFF00"/>
                </a:solidFill>
                <a:latin typeface="Comic Sans MS" pitchFamily="66" charset="0"/>
              </a:rPr>
              <a:t>їни</a:t>
            </a:r>
            <a:r>
              <a:rPr lang="uk-UA" sz="1600" i="1" u="sng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1600" i="1" u="sng" dirty="0" smtClean="0">
                <a:solidFill>
                  <a:srgbClr val="FFFF00"/>
                </a:solidFill>
                <a:latin typeface="Comic Sans MS" pitchFamily="66" charset="0"/>
              </a:rPr>
              <a:t>“</a:t>
            </a:r>
            <a:r>
              <a:rPr lang="uk-UA" sz="1600" i="1" u="sng" dirty="0" smtClean="0">
                <a:solidFill>
                  <a:srgbClr val="FFFF00"/>
                </a:solidFill>
                <a:latin typeface="Comic Sans MS" pitchFamily="66" charset="0"/>
              </a:rPr>
              <a:t>Про очищення влади</a:t>
            </a:r>
            <a:r>
              <a:rPr lang="en-US" sz="1600" i="1" u="sng" dirty="0" smtClean="0">
                <a:solidFill>
                  <a:srgbClr val="FFFF00"/>
                </a:solidFill>
                <a:latin typeface="Comic Sans MS" pitchFamily="66" charset="0"/>
              </a:rPr>
              <a:t>”</a:t>
            </a:r>
            <a:r>
              <a:rPr lang="uk-UA" sz="1600" i="1" u="sng" dirty="0" smtClean="0">
                <a:solidFill>
                  <a:srgbClr val="FFFF00"/>
                </a:solidFill>
                <a:latin typeface="Comic Sans MS" pitchFamily="66" charset="0"/>
              </a:rPr>
              <a:t>):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1) Президента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Прем’єр-міністра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Першого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віце-прем’єр-міністра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віце-прем’єр-міністра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2) </a:t>
            </a:r>
            <a:r>
              <a:rPr lang="ru-RU" sz="1400" dirty="0" err="1">
                <a:solidFill>
                  <a:schemeClr val="bg1"/>
                </a:solidFill>
              </a:rPr>
              <a:t>міністра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керівника</a:t>
            </a:r>
            <a:r>
              <a:rPr lang="ru-RU" sz="1400" dirty="0">
                <a:solidFill>
                  <a:schemeClr val="bg1"/>
                </a:solidFill>
              </a:rPr>
              <a:t> центрального органу </a:t>
            </a:r>
            <a:r>
              <a:rPr lang="ru-RU" sz="1400" dirty="0" err="1">
                <a:solidFill>
                  <a:schemeClr val="bg1"/>
                </a:solidFill>
              </a:rPr>
              <a:t>виконавчої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влади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який</a:t>
            </a:r>
            <a:r>
              <a:rPr lang="ru-RU" sz="1400" dirty="0">
                <a:solidFill>
                  <a:schemeClr val="bg1"/>
                </a:solidFill>
              </a:rPr>
              <a:t> не входить до складу </a:t>
            </a:r>
            <a:r>
              <a:rPr lang="ru-RU" sz="1400" dirty="0" err="1">
                <a:solidFill>
                  <a:schemeClr val="bg1"/>
                </a:solidFill>
              </a:rPr>
              <a:t>Кабінету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Міністрів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Національного</a:t>
            </a:r>
            <a:r>
              <a:rPr lang="ru-RU" sz="1400" dirty="0">
                <a:solidFill>
                  <a:schemeClr val="bg1"/>
                </a:solidFill>
              </a:rPr>
              <a:t> банку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Антимонопольного </a:t>
            </a:r>
            <a:r>
              <a:rPr lang="ru-RU" sz="1400" dirty="0" err="1">
                <a:solidFill>
                  <a:schemeClr val="bg1"/>
                </a:solidFill>
              </a:rPr>
              <a:t>комітету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Фонду державного майна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Державного </a:t>
            </a:r>
            <a:r>
              <a:rPr lang="ru-RU" sz="1400" dirty="0" err="1">
                <a:solidFill>
                  <a:schemeClr val="bg1"/>
                </a:solidFill>
              </a:rPr>
              <a:t>комітету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телебачення</a:t>
            </a:r>
            <a:r>
              <a:rPr lang="ru-RU" sz="1400" dirty="0">
                <a:solidFill>
                  <a:schemeClr val="bg1"/>
                </a:solidFill>
              </a:rPr>
              <a:t> і </a:t>
            </a:r>
            <a:r>
              <a:rPr lang="ru-RU" sz="1400" dirty="0" err="1">
                <a:solidFill>
                  <a:schemeClr val="bg1"/>
                </a:solidFill>
              </a:rPr>
              <a:t>радіомовлення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їх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першого</a:t>
            </a:r>
            <a:r>
              <a:rPr lang="ru-RU" sz="1400" dirty="0">
                <a:solidFill>
                  <a:schemeClr val="bg1"/>
                </a:solidFill>
              </a:rPr>
              <a:t> заступника,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члена </a:t>
            </a:r>
            <a:r>
              <a:rPr lang="ru-RU" sz="1400" dirty="0" err="1">
                <a:solidFill>
                  <a:schemeClr val="bg1"/>
                </a:solidFill>
              </a:rPr>
              <a:t>національної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комісії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здійснює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відповідно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регулювання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природних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монополій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державне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регулювання</a:t>
            </a:r>
            <a:r>
              <a:rPr lang="ru-RU" sz="1400" dirty="0">
                <a:solidFill>
                  <a:schemeClr val="bg1"/>
                </a:solidFill>
              </a:rPr>
              <a:t> у сферах </a:t>
            </a:r>
            <a:r>
              <a:rPr lang="ru-RU" sz="1400" dirty="0" err="1">
                <a:solidFill>
                  <a:schemeClr val="bg1"/>
                </a:solidFill>
              </a:rPr>
              <a:t>зв’язку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інформатизації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ринків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цінних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паперів</a:t>
            </a:r>
            <a:r>
              <a:rPr lang="ru-RU" sz="1400" dirty="0">
                <a:solidFill>
                  <a:schemeClr val="bg1"/>
                </a:solidFill>
              </a:rPr>
              <a:t> і </a:t>
            </a:r>
            <a:r>
              <a:rPr lang="ru-RU" sz="1400" dirty="0" err="1">
                <a:solidFill>
                  <a:schemeClr val="bg1"/>
                </a:solidFill>
              </a:rPr>
              <a:t>фінансових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послуг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3) Генерального прокурора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Служби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безпеки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Служби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зовнішньої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розвідки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начальника </a:t>
            </a:r>
            <a:r>
              <a:rPr lang="ru-RU" sz="1400" dirty="0" err="1">
                <a:solidFill>
                  <a:schemeClr val="bg1"/>
                </a:solidFill>
              </a:rPr>
              <a:t>Управління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охорони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керівника</a:t>
            </a:r>
            <a:r>
              <a:rPr lang="ru-RU" sz="1400" dirty="0">
                <a:solidFill>
                  <a:schemeClr val="bg1"/>
                </a:solidFill>
              </a:rPr>
              <a:t> центрального органу </a:t>
            </a:r>
            <a:r>
              <a:rPr lang="ru-RU" sz="1400" dirty="0" err="1">
                <a:solidFill>
                  <a:schemeClr val="bg1"/>
                </a:solidFill>
              </a:rPr>
              <a:t>виконавчої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влади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забезпечує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формування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реалізує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податкову</a:t>
            </a:r>
            <a:r>
              <a:rPr lang="ru-RU" sz="1400" dirty="0">
                <a:solidFill>
                  <a:schemeClr val="bg1"/>
                </a:solidFill>
              </a:rPr>
              <a:t> та/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митну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політику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податкової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міліції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їх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першого</a:t>
            </a:r>
            <a:r>
              <a:rPr lang="ru-RU" sz="1400" dirty="0">
                <a:solidFill>
                  <a:schemeClr val="bg1"/>
                </a:solidFill>
              </a:rPr>
              <a:t> заступника </a:t>
            </a:r>
            <a:r>
              <a:rPr lang="ru-RU" sz="1400" dirty="0" err="1">
                <a:solidFill>
                  <a:schemeClr val="bg1"/>
                </a:solidFill>
              </a:rPr>
              <a:t>чи</a:t>
            </a:r>
            <a:r>
              <a:rPr lang="ru-RU" sz="1400" dirty="0">
                <a:solidFill>
                  <a:schemeClr val="bg1"/>
                </a:solidFill>
              </a:rPr>
              <a:t> заступника, заступника </a:t>
            </a:r>
            <a:r>
              <a:rPr lang="ru-RU" sz="1400" dirty="0" err="1">
                <a:solidFill>
                  <a:schemeClr val="bg1"/>
                </a:solidFill>
              </a:rPr>
              <a:t>Міністра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внутрішніх</a:t>
            </a:r>
            <a:r>
              <a:rPr lang="ru-RU" sz="1400" dirty="0">
                <a:solidFill>
                  <a:schemeClr val="bg1"/>
                </a:solidFill>
              </a:rPr>
              <a:t> справ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4) Секретаря Ради </a:t>
            </a:r>
            <a:r>
              <a:rPr lang="ru-RU" sz="1400" dirty="0" err="1">
                <a:solidFill>
                  <a:schemeClr val="bg1"/>
                </a:solidFill>
              </a:rPr>
              <a:t>національної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безпеки</a:t>
            </a:r>
            <a:r>
              <a:rPr lang="ru-RU" sz="1400" dirty="0">
                <a:solidFill>
                  <a:schemeClr val="bg1"/>
                </a:solidFill>
              </a:rPr>
              <a:t> і оборони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його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першого</a:t>
            </a:r>
            <a:r>
              <a:rPr lang="ru-RU" sz="1400" dirty="0">
                <a:solidFill>
                  <a:schemeClr val="bg1"/>
                </a:solidFill>
              </a:rPr>
              <a:t> заступника, заступника;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5) </a:t>
            </a:r>
            <a:r>
              <a:rPr lang="ru-RU" sz="1400" dirty="0" err="1">
                <a:solidFill>
                  <a:schemeClr val="bg1"/>
                </a:solidFill>
              </a:rPr>
              <a:t>Глави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Адміністрації</a:t>
            </a:r>
            <a:r>
              <a:rPr lang="ru-RU" sz="1400" dirty="0">
                <a:solidFill>
                  <a:schemeClr val="bg1"/>
                </a:solidFill>
              </a:rPr>
              <a:t> Президента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Керівника</a:t>
            </a:r>
            <a:r>
              <a:rPr lang="ru-RU" sz="1400" dirty="0">
                <a:solidFill>
                  <a:schemeClr val="bg1"/>
                </a:solidFill>
              </a:rPr>
              <a:t> Державного </a:t>
            </a:r>
            <a:r>
              <a:rPr lang="ru-RU" sz="1400" dirty="0" err="1">
                <a:solidFill>
                  <a:schemeClr val="bg1"/>
                </a:solidFill>
              </a:rPr>
              <a:t>управління</a:t>
            </a:r>
            <a:r>
              <a:rPr lang="ru-RU" sz="1400" dirty="0">
                <a:solidFill>
                  <a:schemeClr val="bg1"/>
                </a:solidFill>
              </a:rPr>
              <a:t> справами, </a:t>
            </a:r>
            <a:r>
              <a:rPr lang="ru-RU" sz="1400" dirty="0" err="1">
                <a:solidFill>
                  <a:schemeClr val="bg1"/>
                </a:solidFill>
              </a:rPr>
              <a:t>Керівника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Секретаріату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Кабінету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Міністрів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Урядового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уповноваженого</a:t>
            </a:r>
            <a:r>
              <a:rPr lang="ru-RU" sz="1400" dirty="0">
                <a:solidFill>
                  <a:schemeClr val="bg1"/>
                </a:solidFill>
              </a:rPr>
              <a:t> з </a:t>
            </a:r>
            <a:r>
              <a:rPr lang="ru-RU" sz="1400" dirty="0" err="1">
                <a:solidFill>
                  <a:schemeClr val="bg1"/>
                </a:solidFill>
              </a:rPr>
              <a:t>питань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антикорупційної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політики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їх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першого</a:t>
            </a:r>
            <a:r>
              <a:rPr lang="ru-RU" sz="1400" dirty="0">
                <a:solidFill>
                  <a:schemeClr val="bg1"/>
                </a:solidFill>
              </a:rPr>
              <a:t> заступника, заступника;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6) члена </a:t>
            </a:r>
            <a:r>
              <a:rPr lang="ru-RU" sz="1400" dirty="0" err="1">
                <a:solidFill>
                  <a:schemeClr val="bg1"/>
                </a:solidFill>
              </a:rPr>
              <a:t>Вищої</a:t>
            </a:r>
            <a:r>
              <a:rPr lang="ru-RU" sz="1400" dirty="0">
                <a:solidFill>
                  <a:schemeClr val="bg1"/>
                </a:solidFill>
              </a:rPr>
              <a:t> ради </a:t>
            </a:r>
            <a:r>
              <a:rPr lang="ru-RU" sz="1400" dirty="0" err="1">
                <a:solidFill>
                  <a:schemeClr val="bg1"/>
                </a:solidFill>
              </a:rPr>
              <a:t>юстиції</a:t>
            </a:r>
            <a:r>
              <a:rPr lang="ru-RU" sz="1400" dirty="0">
                <a:solidFill>
                  <a:schemeClr val="bg1"/>
                </a:solidFill>
              </a:rPr>
              <a:t> (</a:t>
            </a:r>
            <a:r>
              <a:rPr lang="ru-RU" sz="1400" dirty="0" err="1">
                <a:solidFill>
                  <a:schemeClr val="bg1"/>
                </a:solidFill>
              </a:rPr>
              <a:t>крім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Верховного Суду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), члена </a:t>
            </a:r>
            <a:r>
              <a:rPr lang="ru-RU" sz="1400" dirty="0" err="1">
                <a:solidFill>
                  <a:schemeClr val="bg1"/>
                </a:solidFill>
              </a:rPr>
              <a:t>Вищої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кваліфікаційної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комісії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суддів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судової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адміністрації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його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першого</a:t>
            </a:r>
            <a:r>
              <a:rPr lang="ru-RU" sz="1400" dirty="0">
                <a:solidFill>
                  <a:schemeClr val="bg1"/>
                </a:solidFill>
              </a:rPr>
              <a:t> заступника, заступника;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7) </a:t>
            </a:r>
            <a:r>
              <a:rPr lang="ru-RU" sz="1400" dirty="0" err="1">
                <a:solidFill>
                  <a:schemeClr val="bg1"/>
                </a:solidFill>
              </a:rPr>
              <a:t>керівника</a:t>
            </a:r>
            <a:r>
              <a:rPr lang="ru-RU" sz="1400" dirty="0">
                <a:solidFill>
                  <a:schemeClr val="bg1"/>
                </a:solidFill>
              </a:rPr>
              <a:t>, заступника </a:t>
            </a:r>
            <a:r>
              <a:rPr lang="ru-RU" sz="1400" dirty="0" err="1">
                <a:solidFill>
                  <a:schemeClr val="bg1"/>
                </a:solidFill>
              </a:rPr>
              <a:t>керівника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самостійного</a:t>
            </a:r>
            <a:r>
              <a:rPr lang="ru-RU" sz="1400" dirty="0">
                <a:solidFill>
                  <a:schemeClr val="bg1"/>
                </a:solidFill>
              </a:rPr>
              <a:t> структурного </a:t>
            </a:r>
            <a:r>
              <a:rPr lang="ru-RU" sz="1400" dirty="0" err="1">
                <a:solidFill>
                  <a:schemeClr val="bg1"/>
                </a:solidFill>
              </a:rPr>
              <a:t>підрозділу</a:t>
            </a:r>
            <a:r>
              <a:rPr lang="ru-RU" sz="1400" dirty="0">
                <a:solidFill>
                  <a:schemeClr val="bg1"/>
                </a:solidFill>
              </a:rPr>
              <a:t> центрального органу (</a:t>
            </a:r>
            <a:r>
              <a:rPr lang="ru-RU" sz="1400" dirty="0" err="1">
                <a:solidFill>
                  <a:schemeClr val="bg1"/>
                </a:solidFill>
              </a:rPr>
              <a:t>апарату</a:t>
            </a:r>
            <a:r>
              <a:rPr lang="ru-RU" sz="1400" dirty="0">
                <a:solidFill>
                  <a:schemeClr val="bg1"/>
                </a:solidFill>
              </a:rPr>
              <a:t>) </a:t>
            </a:r>
            <a:r>
              <a:rPr lang="ru-RU" sz="1400" dirty="0" err="1">
                <a:solidFill>
                  <a:schemeClr val="bg1"/>
                </a:solidFill>
              </a:rPr>
              <a:t>Генеральної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прокуратури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Служби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безпеки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Служби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зовнішньої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розвідки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Міністерства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внутрішніх</a:t>
            </a:r>
            <a:r>
              <a:rPr lang="ru-RU" sz="1400" dirty="0">
                <a:solidFill>
                  <a:schemeClr val="bg1"/>
                </a:solidFill>
              </a:rPr>
              <a:t> справ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центрального органу </a:t>
            </a:r>
            <a:r>
              <a:rPr lang="ru-RU" sz="1400" dirty="0" err="1">
                <a:solidFill>
                  <a:schemeClr val="bg1"/>
                </a:solidFill>
              </a:rPr>
              <a:t>виконавчої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влади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забезпечує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формування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реалізує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податкову</a:t>
            </a:r>
            <a:r>
              <a:rPr lang="ru-RU" sz="1400" dirty="0">
                <a:solidFill>
                  <a:schemeClr val="bg1"/>
                </a:solidFill>
              </a:rPr>
              <a:t> та/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митну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політику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податкової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міліції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8) </a:t>
            </a:r>
            <a:r>
              <a:rPr lang="ru-RU" sz="1400" dirty="0" err="1">
                <a:solidFill>
                  <a:schemeClr val="bg1"/>
                </a:solidFill>
              </a:rPr>
              <a:t>керівника</a:t>
            </a:r>
            <a:r>
              <a:rPr lang="ru-RU" sz="1400" dirty="0">
                <a:solidFill>
                  <a:schemeClr val="bg1"/>
                </a:solidFill>
              </a:rPr>
              <a:t>, заступника </a:t>
            </a:r>
            <a:r>
              <a:rPr lang="ru-RU" sz="1400" dirty="0" err="1">
                <a:solidFill>
                  <a:schemeClr val="bg1"/>
                </a:solidFill>
              </a:rPr>
              <a:t>керівника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територіального</a:t>
            </a:r>
            <a:r>
              <a:rPr lang="ru-RU" sz="1400" dirty="0">
                <a:solidFill>
                  <a:schemeClr val="bg1"/>
                </a:solidFill>
              </a:rPr>
              <a:t> (</a:t>
            </a:r>
            <a:r>
              <a:rPr lang="ru-RU" sz="1400" dirty="0" err="1">
                <a:solidFill>
                  <a:schemeClr val="bg1"/>
                </a:solidFill>
              </a:rPr>
              <a:t>регіонального</a:t>
            </a:r>
            <a:r>
              <a:rPr lang="ru-RU" sz="1400" dirty="0">
                <a:solidFill>
                  <a:schemeClr val="bg1"/>
                </a:solidFill>
              </a:rPr>
              <a:t>) органу </a:t>
            </a:r>
            <a:r>
              <a:rPr lang="ru-RU" sz="1400" dirty="0" err="1">
                <a:solidFill>
                  <a:schemeClr val="bg1"/>
                </a:solidFill>
              </a:rPr>
              <a:t>прокуратури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Служби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безпеки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Міністерства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внутрішніх</a:t>
            </a:r>
            <a:r>
              <a:rPr lang="ru-RU" sz="1400" dirty="0">
                <a:solidFill>
                  <a:schemeClr val="bg1"/>
                </a:solidFill>
              </a:rPr>
              <a:t> справ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центрального органу </a:t>
            </a:r>
            <a:r>
              <a:rPr lang="ru-RU" sz="1400" dirty="0" err="1">
                <a:solidFill>
                  <a:schemeClr val="bg1"/>
                </a:solidFill>
              </a:rPr>
              <a:t>виконавчої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влади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забезпечує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формування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реалізує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податкову</a:t>
            </a:r>
            <a:r>
              <a:rPr lang="ru-RU" sz="1400" dirty="0">
                <a:solidFill>
                  <a:schemeClr val="bg1"/>
                </a:solidFill>
              </a:rPr>
              <a:t> та/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митну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політику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податкової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міліції</a:t>
            </a:r>
            <a:r>
              <a:rPr lang="ru-RU" sz="1400" dirty="0">
                <a:solidFill>
                  <a:schemeClr val="bg1"/>
                </a:solidFill>
              </a:rPr>
              <a:t> в </a:t>
            </a:r>
            <a:r>
              <a:rPr lang="ru-RU" sz="1400" dirty="0" err="1">
                <a:solidFill>
                  <a:schemeClr val="bg1"/>
                </a:solidFill>
              </a:rPr>
              <a:t>Автономній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Республіці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Крим</a:t>
            </a:r>
            <a:r>
              <a:rPr lang="ru-RU" sz="1400" dirty="0">
                <a:solidFill>
                  <a:schemeClr val="bg1"/>
                </a:solidFill>
              </a:rPr>
              <a:t>, областях, </a:t>
            </a:r>
            <a:r>
              <a:rPr lang="ru-RU" sz="1400" dirty="0" err="1">
                <a:solidFill>
                  <a:schemeClr val="bg1"/>
                </a:solidFill>
              </a:rPr>
              <a:t>містах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Києві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Севастополі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9)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Ради </a:t>
            </a:r>
            <a:r>
              <a:rPr lang="ru-RU" sz="1400" dirty="0" err="1">
                <a:solidFill>
                  <a:schemeClr val="bg1"/>
                </a:solidFill>
              </a:rPr>
              <a:t>міністрів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Автономної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Республіки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Крим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обласної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Київської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чи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Севастопольської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міської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адміністрації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їх</a:t>
            </a:r>
            <a:r>
              <a:rPr lang="ru-RU" sz="1400" dirty="0">
                <a:solidFill>
                  <a:schemeClr val="bg1"/>
                </a:solidFill>
              </a:rPr>
              <a:t> перших </a:t>
            </a:r>
            <a:r>
              <a:rPr lang="ru-RU" sz="1400" dirty="0" err="1">
                <a:solidFill>
                  <a:schemeClr val="bg1"/>
                </a:solidFill>
              </a:rPr>
              <a:t>заступників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заступників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голови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районної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адміністрації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районної</a:t>
            </a:r>
            <a:r>
              <a:rPr lang="ru-RU" sz="1400" dirty="0">
                <a:solidFill>
                  <a:schemeClr val="bg1"/>
                </a:solidFill>
              </a:rPr>
              <a:t> в </a:t>
            </a:r>
            <a:r>
              <a:rPr lang="ru-RU" sz="1400" dirty="0" err="1">
                <a:solidFill>
                  <a:schemeClr val="bg1"/>
                </a:solidFill>
              </a:rPr>
              <a:t>місті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Києві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адміністрації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10) Начальника Генерального штабу - </a:t>
            </a:r>
            <a:r>
              <a:rPr lang="ru-RU" sz="1400" dirty="0" err="1">
                <a:solidFill>
                  <a:schemeClr val="bg1"/>
                </a:solidFill>
              </a:rPr>
              <a:t>Головнокомандувача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Збройних</a:t>
            </a:r>
            <a:r>
              <a:rPr lang="ru-RU" sz="1400" dirty="0">
                <a:solidFill>
                  <a:schemeClr val="bg1"/>
                </a:solidFill>
              </a:rPr>
              <a:t> Сил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Командувача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Сухопутних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військ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Збройних</a:t>
            </a:r>
            <a:r>
              <a:rPr lang="ru-RU" sz="1400" dirty="0">
                <a:solidFill>
                  <a:schemeClr val="bg1"/>
                </a:solidFill>
              </a:rPr>
              <a:t> Сил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Командувача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Повітряних</a:t>
            </a:r>
            <a:r>
              <a:rPr lang="ru-RU" sz="1400" dirty="0">
                <a:solidFill>
                  <a:schemeClr val="bg1"/>
                </a:solidFill>
              </a:rPr>
              <a:t> Сил </a:t>
            </a:r>
            <a:r>
              <a:rPr lang="ru-RU" sz="1400" dirty="0" err="1">
                <a:solidFill>
                  <a:schemeClr val="bg1"/>
                </a:solidFill>
              </a:rPr>
              <a:t>Збройних</a:t>
            </a:r>
            <a:r>
              <a:rPr lang="ru-RU" sz="1400" dirty="0">
                <a:solidFill>
                  <a:schemeClr val="bg1"/>
                </a:solidFill>
              </a:rPr>
              <a:t> Сил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Командувача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Військово-Морських</a:t>
            </a:r>
            <a:r>
              <a:rPr lang="ru-RU" sz="1400" dirty="0">
                <a:solidFill>
                  <a:schemeClr val="bg1"/>
                </a:solidFill>
              </a:rPr>
              <a:t> Сил </a:t>
            </a:r>
            <a:r>
              <a:rPr lang="ru-RU" sz="1400" dirty="0" err="1">
                <a:solidFill>
                  <a:schemeClr val="bg1"/>
                </a:solidFill>
              </a:rPr>
              <a:t>Збройних</a:t>
            </a:r>
            <a:r>
              <a:rPr lang="ru-RU" sz="1400" dirty="0">
                <a:solidFill>
                  <a:schemeClr val="bg1"/>
                </a:solidFill>
              </a:rPr>
              <a:t> Сил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їх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першого</a:t>
            </a:r>
            <a:r>
              <a:rPr lang="ru-RU" sz="1400" dirty="0">
                <a:solidFill>
                  <a:schemeClr val="bg1"/>
                </a:solidFill>
              </a:rPr>
              <a:t> заступника.</a:t>
            </a:r>
          </a:p>
          <a:p>
            <a:pPr marL="0" indent="0">
              <a:buNone/>
            </a:pPr>
            <a:endParaRPr lang="ru-RU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393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7030A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00B050"/>
                </a:solidFill>
                <a:latin typeface="Comic Sans MS" pitchFamily="66" charset="0"/>
              </a:rPr>
              <a:t>Заборона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передбачена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частиною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третьою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статті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1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цього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00B050"/>
                </a:solidFill>
                <a:latin typeface="Comic Sans MS" pitchFamily="66" charset="0"/>
              </a:rPr>
              <a:t>Закону, </a:t>
            </a:r>
            <a:r>
              <a:rPr lang="ru-RU" sz="1400" dirty="0" err="1" smtClean="0">
                <a:solidFill>
                  <a:srgbClr val="00B050"/>
                </a:solidFill>
                <a:latin typeface="Comic Sans MS" pitchFamily="66" charset="0"/>
              </a:rPr>
              <a:t>застосовується</a:t>
            </a:r>
            <a:r>
              <a:rPr lang="ru-RU" sz="14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до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осіб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які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обіймали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посаду (посади) у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період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з 21 листопада 2013 року по 22 лютого 2014 року та не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були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звільнені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в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цей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період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з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відповідної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посади (посад) за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власним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rgbClr val="00B050"/>
                </a:solidFill>
                <a:latin typeface="Comic Sans MS" pitchFamily="66" charset="0"/>
              </a:rPr>
              <a:t>бажанням</a:t>
            </a:r>
            <a:r>
              <a:rPr lang="ru-RU" sz="1400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1400" i="1" u="sng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(ч. 2 ст.3 Закону </a:t>
            </a:r>
            <a:r>
              <a:rPr lang="ru-RU" sz="1400" i="1" u="sng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Укра</a:t>
            </a:r>
            <a:r>
              <a:rPr lang="uk-UA" sz="1400" i="1" u="sng" dirty="0" err="1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їни</a:t>
            </a:r>
            <a:r>
              <a:rPr lang="uk-UA" sz="1400" i="1" u="sng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1400" i="1" u="sng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“</a:t>
            </a:r>
            <a:r>
              <a:rPr lang="uk-UA" sz="1400" i="1" u="sng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Про очищення влади</a:t>
            </a:r>
            <a:r>
              <a:rPr lang="en-US" sz="1400" i="1" u="sng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”</a:t>
            </a:r>
            <a:r>
              <a:rPr lang="uk-UA" sz="1400" i="1" u="sng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)</a:t>
            </a:r>
            <a:r>
              <a:rPr lang="ru-RU" sz="11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fontAlgn="base"/>
            <a:r>
              <a:rPr lang="ru-RU" sz="1200" dirty="0">
                <a:solidFill>
                  <a:schemeClr val="bg1"/>
                </a:solidFill>
              </a:rPr>
              <a:t>1) Секретаря Ради </a:t>
            </a:r>
            <a:r>
              <a:rPr lang="ru-RU" sz="1200" dirty="0" err="1">
                <a:solidFill>
                  <a:schemeClr val="bg1"/>
                </a:solidFill>
              </a:rPr>
              <a:t>національної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безпеки</a:t>
            </a:r>
            <a:r>
              <a:rPr lang="ru-RU" sz="1200" dirty="0">
                <a:solidFill>
                  <a:schemeClr val="bg1"/>
                </a:solidFill>
              </a:rPr>
              <a:t> і оборони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Прем’єр-міністра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Першого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віце-прем’єр-міністра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віце-прем’єр-міністра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міністра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керівника</a:t>
            </a:r>
            <a:r>
              <a:rPr lang="ru-RU" sz="1200" dirty="0">
                <a:solidFill>
                  <a:schemeClr val="bg1"/>
                </a:solidFill>
              </a:rPr>
              <a:t> центрального органу </a:t>
            </a:r>
            <a:r>
              <a:rPr lang="ru-RU" sz="1200" dirty="0" err="1">
                <a:solidFill>
                  <a:schemeClr val="bg1"/>
                </a:solidFill>
              </a:rPr>
              <a:t>виконавчої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влади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який</a:t>
            </a:r>
            <a:r>
              <a:rPr lang="ru-RU" sz="1200" dirty="0">
                <a:solidFill>
                  <a:schemeClr val="bg1"/>
                </a:solidFill>
              </a:rPr>
              <a:t> не входить до складу </a:t>
            </a:r>
            <a:r>
              <a:rPr lang="ru-RU" sz="1200" dirty="0" err="1">
                <a:solidFill>
                  <a:schemeClr val="bg1"/>
                </a:solidFill>
              </a:rPr>
              <a:t>Кабінету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Міністрів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Національного</a:t>
            </a:r>
            <a:r>
              <a:rPr lang="ru-RU" sz="1200" dirty="0">
                <a:solidFill>
                  <a:schemeClr val="bg1"/>
                </a:solidFill>
              </a:rPr>
              <a:t> банку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Антимонопольного </a:t>
            </a:r>
            <a:r>
              <a:rPr lang="ru-RU" sz="1200" dirty="0" err="1">
                <a:solidFill>
                  <a:schemeClr val="bg1"/>
                </a:solidFill>
              </a:rPr>
              <a:t>комітету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Фонду державного майна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Державного </a:t>
            </a:r>
            <a:r>
              <a:rPr lang="ru-RU" sz="1200" dirty="0" err="1">
                <a:solidFill>
                  <a:schemeClr val="bg1"/>
                </a:solidFill>
              </a:rPr>
              <a:t>комітету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телебачення</a:t>
            </a:r>
            <a:r>
              <a:rPr lang="ru-RU" sz="1200" dirty="0">
                <a:solidFill>
                  <a:schemeClr val="bg1"/>
                </a:solidFill>
              </a:rPr>
              <a:t> і </a:t>
            </a:r>
            <a:r>
              <a:rPr lang="ru-RU" sz="1200" dirty="0" err="1">
                <a:solidFill>
                  <a:schemeClr val="bg1"/>
                </a:solidFill>
              </a:rPr>
              <a:t>радіомовлення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Генерального прокурора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Служби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безпеки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Служби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зовнішньої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розвідки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начальника </a:t>
            </a:r>
            <a:r>
              <a:rPr lang="ru-RU" sz="1200" dirty="0" err="1">
                <a:solidFill>
                  <a:schemeClr val="bg1"/>
                </a:solidFill>
              </a:rPr>
              <a:t>Управління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охорони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керівника</a:t>
            </a:r>
            <a:r>
              <a:rPr lang="ru-RU" sz="1200" dirty="0">
                <a:solidFill>
                  <a:schemeClr val="bg1"/>
                </a:solidFill>
              </a:rPr>
              <a:t> центрального органу </a:t>
            </a:r>
            <a:r>
              <a:rPr lang="ru-RU" sz="1200" dirty="0" err="1">
                <a:solidFill>
                  <a:schemeClr val="bg1"/>
                </a:solidFill>
              </a:rPr>
              <a:t>виконавчої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влади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що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забезпечує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формування</a:t>
            </a:r>
            <a:r>
              <a:rPr lang="ru-RU" sz="1200" dirty="0">
                <a:solidFill>
                  <a:schemeClr val="bg1"/>
                </a:solidFill>
              </a:rPr>
              <a:t> та </a:t>
            </a:r>
            <a:r>
              <a:rPr lang="ru-RU" sz="1200" dirty="0" err="1">
                <a:solidFill>
                  <a:schemeClr val="bg1"/>
                </a:solidFill>
              </a:rPr>
              <a:t>реалізує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податкову</a:t>
            </a:r>
            <a:r>
              <a:rPr lang="ru-RU" sz="1200" dirty="0">
                <a:solidFill>
                  <a:schemeClr val="bg1"/>
                </a:solidFill>
              </a:rPr>
              <a:t> та/</a:t>
            </a:r>
            <a:r>
              <a:rPr lang="ru-RU" sz="1200" dirty="0" err="1">
                <a:solidFill>
                  <a:schemeClr val="bg1"/>
                </a:solidFill>
              </a:rPr>
              <a:t>або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митну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політику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податкової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міліції</a:t>
            </a:r>
            <a:r>
              <a:rPr lang="ru-RU" sz="1200" dirty="0">
                <a:solidFill>
                  <a:schemeClr val="bg1"/>
                </a:solidFill>
              </a:rPr>
              <a:t>, центрального органу </a:t>
            </a:r>
            <a:r>
              <a:rPr lang="ru-RU" sz="1200" dirty="0" err="1">
                <a:solidFill>
                  <a:schemeClr val="bg1"/>
                </a:solidFill>
              </a:rPr>
              <a:t>виконавчої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влади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який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забезпечує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формування</a:t>
            </a:r>
            <a:r>
              <a:rPr lang="ru-RU" sz="1200" dirty="0">
                <a:solidFill>
                  <a:schemeClr val="bg1"/>
                </a:solidFill>
              </a:rPr>
              <a:t> та </a:t>
            </a:r>
            <a:r>
              <a:rPr lang="ru-RU" sz="1200" dirty="0" err="1">
                <a:solidFill>
                  <a:schemeClr val="bg1"/>
                </a:solidFill>
              </a:rPr>
              <a:t>реалізує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політику</a:t>
            </a:r>
            <a:r>
              <a:rPr lang="ru-RU" sz="1200" dirty="0">
                <a:solidFill>
                  <a:schemeClr val="bg1"/>
                </a:solidFill>
              </a:rPr>
              <a:t> у </a:t>
            </a:r>
            <a:r>
              <a:rPr lang="ru-RU" sz="1200" dirty="0" err="1">
                <a:solidFill>
                  <a:schemeClr val="bg1"/>
                </a:solidFill>
              </a:rPr>
              <a:t>сфері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цивільного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захисту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Глави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Адміністрації</a:t>
            </a:r>
            <a:r>
              <a:rPr lang="ru-RU" sz="1200" dirty="0">
                <a:solidFill>
                  <a:schemeClr val="bg1"/>
                </a:solidFill>
              </a:rPr>
              <a:t> Президента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Керівника</a:t>
            </a:r>
            <a:r>
              <a:rPr lang="ru-RU" sz="1200" dirty="0">
                <a:solidFill>
                  <a:schemeClr val="bg1"/>
                </a:solidFill>
              </a:rPr>
              <a:t> Державного </a:t>
            </a:r>
            <a:r>
              <a:rPr lang="ru-RU" sz="1200" dirty="0" err="1">
                <a:solidFill>
                  <a:schemeClr val="bg1"/>
                </a:solidFill>
              </a:rPr>
              <a:t>управління</a:t>
            </a:r>
            <a:r>
              <a:rPr lang="ru-RU" sz="1200" dirty="0">
                <a:solidFill>
                  <a:schemeClr val="bg1"/>
                </a:solidFill>
              </a:rPr>
              <a:t> справами, </a:t>
            </a:r>
            <a:r>
              <a:rPr lang="ru-RU" sz="1200" dirty="0" err="1">
                <a:solidFill>
                  <a:schemeClr val="bg1"/>
                </a:solidFill>
              </a:rPr>
              <a:t>Керівника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Секретаріату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Кабінету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Міністрів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Урядового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уповноваженого</a:t>
            </a:r>
            <a:r>
              <a:rPr lang="ru-RU" sz="1200" dirty="0">
                <a:solidFill>
                  <a:schemeClr val="bg1"/>
                </a:solidFill>
              </a:rPr>
              <a:t> з </a:t>
            </a:r>
            <a:r>
              <a:rPr lang="ru-RU" sz="1200" dirty="0" err="1">
                <a:solidFill>
                  <a:schemeClr val="bg1"/>
                </a:solidFill>
              </a:rPr>
              <a:t>питань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антикорупційної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політики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їх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першого</a:t>
            </a:r>
            <a:r>
              <a:rPr lang="ru-RU" sz="1200" dirty="0">
                <a:solidFill>
                  <a:schemeClr val="bg1"/>
                </a:solidFill>
              </a:rPr>
              <a:t> заступника, заступника;</a:t>
            </a:r>
          </a:p>
          <a:p>
            <a:pPr fontAlgn="base"/>
            <a:r>
              <a:rPr lang="ru-RU" sz="1200" dirty="0">
                <a:solidFill>
                  <a:schemeClr val="bg1"/>
                </a:solidFill>
              </a:rPr>
              <a:t>2) члена </a:t>
            </a:r>
            <a:r>
              <a:rPr lang="ru-RU" sz="1200" dirty="0" err="1">
                <a:solidFill>
                  <a:schemeClr val="bg1"/>
                </a:solidFill>
              </a:rPr>
              <a:t>Вищої</a:t>
            </a:r>
            <a:r>
              <a:rPr lang="ru-RU" sz="1200" dirty="0">
                <a:solidFill>
                  <a:schemeClr val="bg1"/>
                </a:solidFill>
              </a:rPr>
              <a:t> ради </a:t>
            </a:r>
            <a:r>
              <a:rPr lang="ru-RU" sz="1200" dirty="0" err="1">
                <a:solidFill>
                  <a:schemeClr val="bg1"/>
                </a:solidFill>
              </a:rPr>
              <a:t>юстиції</a:t>
            </a:r>
            <a:r>
              <a:rPr lang="ru-RU" sz="1200" dirty="0">
                <a:solidFill>
                  <a:schemeClr val="bg1"/>
                </a:solidFill>
              </a:rPr>
              <a:t> (</a:t>
            </a:r>
            <a:r>
              <a:rPr lang="ru-RU" sz="1200" dirty="0" err="1">
                <a:solidFill>
                  <a:schemeClr val="bg1"/>
                </a:solidFill>
              </a:rPr>
              <a:t>крім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Верховного Суду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), члена </a:t>
            </a:r>
            <a:r>
              <a:rPr lang="ru-RU" sz="1200" dirty="0" err="1">
                <a:solidFill>
                  <a:schemeClr val="bg1"/>
                </a:solidFill>
              </a:rPr>
              <a:t>Вищої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кваліфікаційної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комісії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суддів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судової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адміністрації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його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першого</a:t>
            </a:r>
            <a:r>
              <a:rPr lang="ru-RU" sz="1200" dirty="0">
                <a:solidFill>
                  <a:schemeClr val="bg1"/>
                </a:solidFill>
              </a:rPr>
              <a:t> заступника, заступника;</a:t>
            </a:r>
          </a:p>
          <a:p>
            <a:pPr fontAlgn="base"/>
            <a:r>
              <a:rPr lang="ru-RU" sz="1200" dirty="0">
                <a:solidFill>
                  <a:schemeClr val="bg1"/>
                </a:solidFill>
              </a:rPr>
              <a:t>3) </a:t>
            </a:r>
            <a:r>
              <a:rPr lang="ru-RU" sz="1200" dirty="0" err="1">
                <a:solidFill>
                  <a:schemeClr val="bg1"/>
                </a:solidFill>
              </a:rPr>
              <a:t>керівника</a:t>
            </a:r>
            <a:r>
              <a:rPr lang="ru-RU" sz="1200" dirty="0">
                <a:solidFill>
                  <a:schemeClr val="bg1"/>
                </a:solidFill>
              </a:rPr>
              <a:t>, заступника </a:t>
            </a:r>
            <a:r>
              <a:rPr lang="ru-RU" sz="1200" dirty="0" err="1">
                <a:solidFill>
                  <a:schemeClr val="bg1"/>
                </a:solidFill>
              </a:rPr>
              <a:t>керівника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самостійного</a:t>
            </a:r>
            <a:r>
              <a:rPr lang="ru-RU" sz="1200" dirty="0">
                <a:solidFill>
                  <a:schemeClr val="bg1"/>
                </a:solidFill>
              </a:rPr>
              <a:t> структурного </a:t>
            </a:r>
            <a:r>
              <a:rPr lang="ru-RU" sz="1200" dirty="0" err="1">
                <a:solidFill>
                  <a:schemeClr val="bg1"/>
                </a:solidFill>
              </a:rPr>
              <a:t>підрозділу</a:t>
            </a:r>
            <a:r>
              <a:rPr lang="ru-RU" sz="1200" dirty="0">
                <a:solidFill>
                  <a:schemeClr val="bg1"/>
                </a:solidFill>
              </a:rPr>
              <a:t> центрального органу (</a:t>
            </a:r>
            <a:r>
              <a:rPr lang="ru-RU" sz="1200" dirty="0" err="1">
                <a:solidFill>
                  <a:schemeClr val="bg1"/>
                </a:solidFill>
              </a:rPr>
              <a:t>апарату</a:t>
            </a:r>
            <a:r>
              <a:rPr lang="ru-RU" sz="1200" dirty="0">
                <a:solidFill>
                  <a:schemeClr val="bg1"/>
                </a:solidFill>
              </a:rPr>
              <a:t>) </a:t>
            </a:r>
            <a:r>
              <a:rPr lang="ru-RU" sz="1200" dirty="0" err="1">
                <a:solidFill>
                  <a:schemeClr val="bg1"/>
                </a:solidFill>
              </a:rPr>
              <a:t>Генеральної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прокуратури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Служби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безпеки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Служби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зовнішньої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розвідки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Міністерства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внутрішніх</a:t>
            </a:r>
            <a:r>
              <a:rPr lang="ru-RU" sz="1200" dirty="0">
                <a:solidFill>
                  <a:schemeClr val="bg1"/>
                </a:solidFill>
              </a:rPr>
              <a:t> справ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центрального органу </a:t>
            </a:r>
            <a:r>
              <a:rPr lang="ru-RU" sz="1200" dirty="0" err="1">
                <a:solidFill>
                  <a:schemeClr val="bg1"/>
                </a:solidFill>
              </a:rPr>
              <a:t>виконавчої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влади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що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забезпечує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формування</a:t>
            </a:r>
            <a:r>
              <a:rPr lang="ru-RU" sz="1200" dirty="0">
                <a:solidFill>
                  <a:schemeClr val="bg1"/>
                </a:solidFill>
              </a:rPr>
              <a:t> та </a:t>
            </a:r>
            <a:r>
              <a:rPr lang="ru-RU" sz="1200" dirty="0" err="1">
                <a:solidFill>
                  <a:schemeClr val="bg1"/>
                </a:solidFill>
              </a:rPr>
              <a:t>реалізує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податкову</a:t>
            </a:r>
            <a:r>
              <a:rPr lang="ru-RU" sz="1200" dirty="0">
                <a:solidFill>
                  <a:schemeClr val="bg1"/>
                </a:solidFill>
              </a:rPr>
              <a:t> та/</a:t>
            </a:r>
            <a:r>
              <a:rPr lang="ru-RU" sz="1200" dirty="0" err="1">
                <a:solidFill>
                  <a:schemeClr val="bg1"/>
                </a:solidFill>
              </a:rPr>
              <a:t>або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митну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політику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податкової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міліції</a:t>
            </a:r>
            <a:r>
              <a:rPr lang="ru-RU" sz="12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200" dirty="0">
                <a:solidFill>
                  <a:schemeClr val="bg1"/>
                </a:solidFill>
              </a:rPr>
              <a:t>4) </a:t>
            </a:r>
            <a:r>
              <a:rPr lang="ru-RU" sz="1200" dirty="0" err="1">
                <a:solidFill>
                  <a:schemeClr val="bg1"/>
                </a:solidFill>
              </a:rPr>
              <a:t>керівника</a:t>
            </a:r>
            <a:r>
              <a:rPr lang="ru-RU" sz="1200" dirty="0">
                <a:solidFill>
                  <a:schemeClr val="bg1"/>
                </a:solidFill>
              </a:rPr>
              <a:t>, заступника </a:t>
            </a:r>
            <a:r>
              <a:rPr lang="ru-RU" sz="1200" dirty="0" err="1">
                <a:solidFill>
                  <a:schemeClr val="bg1"/>
                </a:solidFill>
              </a:rPr>
              <a:t>керівника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територіального</a:t>
            </a:r>
            <a:r>
              <a:rPr lang="ru-RU" sz="1200" dirty="0">
                <a:solidFill>
                  <a:schemeClr val="bg1"/>
                </a:solidFill>
              </a:rPr>
              <a:t> (</a:t>
            </a:r>
            <a:r>
              <a:rPr lang="ru-RU" sz="1200" dirty="0" err="1">
                <a:solidFill>
                  <a:schemeClr val="bg1"/>
                </a:solidFill>
              </a:rPr>
              <a:t>регіонального</a:t>
            </a:r>
            <a:r>
              <a:rPr lang="ru-RU" sz="1200" dirty="0">
                <a:solidFill>
                  <a:schemeClr val="bg1"/>
                </a:solidFill>
              </a:rPr>
              <a:t>) органу </a:t>
            </a:r>
            <a:r>
              <a:rPr lang="ru-RU" sz="1200" dirty="0" err="1">
                <a:solidFill>
                  <a:schemeClr val="bg1"/>
                </a:solidFill>
              </a:rPr>
              <a:t>прокуратури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Служби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безпеки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Міністерства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внутрішніх</a:t>
            </a:r>
            <a:r>
              <a:rPr lang="ru-RU" sz="1200" dirty="0">
                <a:solidFill>
                  <a:schemeClr val="bg1"/>
                </a:solidFill>
              </a:rPr>
              <a:t> справ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центрального органу </a:t>
            </a:r>
            <a:r>
              <a:rPr lang="ru-RU" sz="1200" dirty="0" err="1">
                <a:solidFill>
                  <a:schemeClr val="bg1"/>
                </a:solidFill>
              </a:rPr>
              <a:t>виконавчої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влади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що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забезпечує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формування</a:t>
            </a:r>
            <a:r>
              <a:rPr lang="ru-RU" sz="1200" dirty="0">
                <a:solidFill>
                  <a:schemeClr val="bg1"/>
                </a:solidFill>
              </a:rPr>
              <a:t> та </a:t>
            </a:r>
            <a:r>
              <a:rPr lang="ru-RU" sz="1200" dirty="0" err="1">
                <a:solidFill>
                  <a:schemeClr val="bg1"/>
                </a:solidFill>
              </a:rPr>
              <a:t>реалізує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податкову</a:t>
            </a:r>
            <a:r>
              <a:rPr lang="ru-RU" sz="1200" dirty="0">
                <a:solidFill>
                  <a:schemeClr val="bg1"/>
                </a:solidFill>
              </a:rPr>
              <a:t> та/</a:t>
            </a:r>
            <a:r>
              <a:rPr lang="ru-RU" sz="1200" dirty="0" err="1">
                <a:solidFill>
                  <a:schemeClr val="bg1"/>
                </a:solidFill>
              </a:rPr>
              <a:t>або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митну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політику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податкової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міліції</a:t>
            </a:r>
            <a:r>
              <a:rPr lang="ru-RU" sz="1200" dirty="0">
                <a:solidFill>
                  <a:schemeClr val="bg1"/>
                </a:solidFill>
              </a:rPr>
              <a:t> в </a:t>
            </a:r>
            <a:r>
              <a:rPr lang="ru-RU" sz="1200" dirty="0" err="1">
                <a:solidFill>
                  <a:schemeClr val="bg1"/>
                </a:solidFill>
              </a:rPr>
              <a:t>Автономній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Республіці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Крим</a:t>
            </a:r>
            <a:r>
              <a:rPr lang="ru-RU" sz="1200" dirty="0">
                <a:solidFill>
                  <a:schemeClr val="bg1"/>
                </a:solidFill>
              </a:rPr>
              <a:t>, областях, </a:t>
            </a:r>
            <a:r>
              <a:rPr lang="ru-RU" sz="1200" dirty="0" err="1">
                <a:solidFill>
                  <a:schemeClr val="bg1"/>
                </a:solidFill>
              </a:rPr>
              <a:t>містах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Києві</a:t>
            </a:r>
            <a:r>
              <a:rPr lang="ru-RU" sz="1200" dirty="0">
                <a:solidFill>
                  <a:schemeClr val="bg1"/>
                </a:solidFill>
              </a:rPr>
              <a:t> та </a:t>
            </a:r>
            <a:r>
              <a:rPr lang="ru-RU" sz="1200" dirty="0" err="1">
                <a:solidFill>
                  <a:schemeClr val="bg1"/>
                </a:solidFill>
              </a:rPr>
              <a:t>Севастополі</a:t>
            </a:r>
            <a:r>
              <a:rPr lang="ru-RU" sz="1200" dirty="0">
                <a:solidFill>
                  <a:schemeClr val="bg1"/>
                </a:solidFill>
              </a:rPr>
              <a:t>, районах у </a:t>
            </a:r>
            <a:r>
              <a:rPr lang="ru-RU" sz="1200" dirty="0" err="1">
                <a:solidFill>
                  <a:schemeClr val="bg1"/>
                </a:solidFill>
              </a:rPr>
              <a:t>місті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Києві</a:t>
            </a:r>
            <a:r>
              <a:rPr lang="ru-RU" sz="12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200" dirty="0">
                <a:solidFill>
                  <a:schemeClr val="bg1"/>
                </a:solidFill>
              </a:rPr>
              <a:t>5)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Ради </a:t>
            </a:r>
            <a:r>
              <a:rPr lang="ru-RU" sz="1200" dirty="0" err="1">
                <a:solidFill>
                  <a:schemeClr val="bg1"/>
                </a:solidFill>
              </a:rPr>
              <a:t>міністрів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Автономної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Республіки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Крим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обласної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Київської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чи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Севастопольської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міської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адміністрації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їх</a:t>
            </a:r>
            <a:r>
              <a:rPr lang="ru-RU" sz="1200" dirty="0">
                <a:solidFill>
                  <a:schemeClr val="bg1"/>
                </a:solidFill>
              </a:rPr>
              <a:t> перших </a:t>
            </a:r>
            <a:r>
              <a:rPr lang="ru-RU" sz="1200" dirty="0" err="1">
                <a:solidFill>
                  <a:schemeClr val="bg1"/>
                </a:solidFill>
              </a:rPr>
              <a:t>заступників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заступників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районної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адміністрації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районної</a:t>
            </a:r>
            <a:r>
              <a:rPr lang="ru-RU" sz="1200" dirty="0">
                <a:solidFill>
                  <a:schemeClr val="bg1"/>
                </a:solidFill>
              </a:rPr>
              <a:t> в </a:t>
            </a:r>
            <a:r>
              <a:rPr lang="ru-RU" sz="1200" dirty="0" err="1">
                <a:solidFill>
                  <a:schemeClr val="bg1"/>
                </a:solidFill>
              </a:rPr>
              <a:t>місті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Києві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адміністрації</a:t>
            </a:r>
            <a:r>
              <a:rPr lang="ru-RU" sz="12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200" dirty="0">
                <a:solidFill>
                  <a:schemeClr val="bg1"/>
                </a:solidFill>
              </a:rPr>
              <a:t>6) Начальника Генерального штабу - </a:t>
            </a:r>
            <a:r>
              <a:rPr lang="ru-RU" sz="1200" dirty="0" err="1">
                <a:solidFill>
                  <a:schemeClr val="bg1"/>
                </a:solidFill>
              </a:rPr>
              <a:t>Головнокомандувача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Збройних</a:t>
            </a:r>
            <a:r>
              <a:rPr lang="ru-RU" sz="1200" dirty="0">
                <a:solidFill>
                  <a:schemeClr val="bg1"/>
                </a:solidFill>
              </a:rPr>
              <a:t> Сил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Командувача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Сухопутних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військ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Збройних</a:t>
            </a:r>
            <a:r>
              <a:rPr lang="ru-RU" sz="1200" dirty="0">
                <a:solidFill>
                  <a:schemeClr val="bg1"/>
                </a:solidFill>
              </a:rPr>
              <a:t> Сил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Командувача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Повітряних</a:t>
            </a:r>
            <a:r>
              <a:rPr lang="ru-RU" sz="1200" dirty="0">
                <a:solidFill>
                  <a:schemeClr val="bg1"/>
                </a:solidFill>
              </a:rPr>
              <a:t> Сил </a:t>
            </a:r>
            <a:r>
              <a:rPr lang="ru-RU" sz="1200" dirty="0" err="1">
                <a:solidFill>
                  <a:schemeClr val="bg1"/>
                </a:solidFill>
              </a:rPr>
              <a:t>Збройних</a:t>
            </a:r>
            <a:r>
              <a:rPr lang="ru-RU" sz="1200" dirty="0">
                <a:solidFill>
                  <a:schemeClr val="bg1"/>
                </a:solidFill>
              </a:rPr>
              <a:t> Сил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Командувача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Військово-Морських</a:t>
            </a:r>
            <a:r>
              <a:rPr lang="ru-RU" sz="1200" dirty="0">
                <a:solidFill>
                  <a:schemeClr val="bg1"/>
                </a:solidFill>
              </a:rPr>
              <a:t> Сил </a:t>
            </a:r>
            <a:r>
              <a:rPr lang="ru-RU" sz="1200" dirty="0" err="1">
                <a:solidFill>
                  <a:schemeClr val="bg1"/>
                </a:solidFill>
              </a:rPr>
              <a:t>Збройних</a:t>
            </a:r>
            <a:r>
              <a:rPr lang="ru-RU" sz="1200" dirty="0">
                <a:solidFill>
                  <a:schemeClr val="bg1"/>
                </a:solidFill>
              </a:rPr>
              <a:t> Сил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їх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першого</a:t>
            </a:r>
            <a:r>
              <a:rPr lang="ru-RU" sz="1200" dirty="0">
                <a:solidFill>
                  <a:schemeClr val="bg1"/>
                </a:solidFill>
              </a:rPr>
              <a:t> заступника, заступника;</a:t>
            </a:r>
          </a:p>
          <a:p>
            <a:pPr fontAlgn="base"/>
            <a:r>
              <a:rPr lang="ru-RU" sz="1200" dirty="0">
                <a:solidFill>
                  <a:schemeClr val="bg1"/>
                </a:solidFill>
              </a:rPr>
              <a:t>7) </a:t>
            </a:r>
            <a:r>
              <a:rPr lang="ru-RU" sz="1200" dirty="0" err="1">
                <a:solidFill>
                  <a:schemeClr val="bg1"/>
                </a:solidFill>
              </a:rPr>
              <a:t>голови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або</a:t>
            </a:r>
            <a:r>
              <a:rPr lang="ru-RU" sz="1200" dirty="0">
                <a:solidFill>
                  <a:schemeClr val="bg1"/>
                </a:solidFill>
              </a:rPr>
              <a:t> члена </a:t>
            </a:r>
            <a:r>
              <a:rPr lang="ru-RU" sz="1200" dirty="0" err="1">
                <a:solidFill>
                  <a:schemeClr val="bg1"/>
                </a:solidFill>
              </a:rPr>
              <a:t>національної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комісії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що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здійснює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відповідно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державне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регулювання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природних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монополій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державне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регулювання</a:t>
            </a:r>
            <a:r>
              <a:rPr lang="ru-RU" sz="1200" dirty="0">
                <a:solidFill>
                  <a:schemeClr val="bg1"/>
                </a:solidFill>
              </a:rPr>
              <a:t> у сферах </a:t>
            </a:r>
            <a:r>
              <a:rPr lang="ru-RU" sz="1200" dirty="0" err="1">
                <a:solidFill>
                  <a:schemeClr val="bg1"/>
                </a:solidFill>
              </a:rPr>
              <a:t>зв’язку</a:t>
            </a:r>
            <a:r>
              <a:rPr lang="ru-RU" sz="1200" dirty="0">
                <a:solidFill>
                  <a:schemeClr val="bg1"/>
                </a:solidFill>
              </a:rPr>
              <a:t> та </a:t>
            </a:r>
            <a:r>
              <a:rPr lang="ru-RU" sz="1200" dirty="0" err="1">
                <a:solidFill>
                  <a:schemeClr val="bg1"/>
                </a:solidFill>
              </a:rPr>
              <a:t>інформатизації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ринків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цінних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паперів</a:t>
            </a:r>
            <a:r>
              <a:rPr lang="ru-RU" sz="1200" dirty="0">
                <a:solidFill>
                  <a:schemeClr val="bg1"/>
                </a:solidFill>
              </a:rPr>
              <a:t> і </a:t>
            </a:r>
            <a:r>
              <a:rPr lang="ru-RU" sz="1200" dirty="0" err="1">
                <a:solidFill>
                  <a:schemeClr val="bg1"/>
                </a:solidFill>
              </a:rPr>
              <a:t>фінансових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послуг</a:t>
            </a:r>
            <a:r>
              <a:rPr lang="ru-RU" sz="12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200" dirty="0">
                <a:solidFill>
                  <a:schemeClr val="bg1"/>
                </a:solidFill>
              </a:rPr>
              <a:t>8) </a:t>
            </a:r>
            <a:r>
              <a:rPr lang="ru-RU" sz="1200" dirty="0" err="1">
                <a:solidFill>
                  <a:schemeClr val="bg1"/>
                </a:solidFill>
              </a:rPr>
              <a:t>керівника</a:t>
            </a:r>
            <a:r>
              <a:rPr lang="ru-RU" sz="1200" dirty="0">
                <a:solidFill>
                  <a:schemeClr val="bg1"/>
                </a:solidFill>
              </a:rPr>
              <a:t> державного </a:t>
            </a:r>
            <a:r>
              <a:rPr lang="ru-RU" sz="1200" dirty="0" err="1">
                <a:solidFill>
                  <a:schemeClr val="bg1"/>
                </a:solidFill>
              </a:rPr>
              <a:t>підприємства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що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належить</a:t>
            </a:r>
            <a:r>
              <a:rPr lang="ru-RU" sz="1200" dirty="0">
                <a:solidFill>
                  <a:schemeClr val="bg1"/>
                </a:solidFill>
              </a:rPr>
              <a:t> до </a:t>
            </a:r>
            <a:r>
              <a:rPr lang="ru-RU" sz="1200" dirty="0" err="1">
                <a:solidFill>
                  <a:schemeClr val="bg1"/>
                </a:solidFill>
              </a:rPr>
              <a:t>сфери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управління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суб’єкта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надання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адміністративних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послуг</a:t>
            </a:r>
            <a:r>
              <a:rPr lang="ru-RU" sz="1200" dirty="0">
                <a:solidFill>
                  <a:schemeClr val="bg1"/>
                </a:solidFill>
              </a:rPr>
              <a:t>, яке </a:t>
            </a:r>
            <a:r>
              <a:rPr lang="ru-RU" sz="1200" dirty="0" err="1">
                <a:solidFill>
                  <a:schemeClr val="bg1"/>
                </a:solidFill>
              </a:rPr>
              <a:t>відповідно</a:t>
            </a:r>
            <a:r>
              <a:rPr lang="ru-RU" sz="1200" dirty="0">
                <a:solidFill>
                  <a:schemeClr val="bg1"/>
                </a:solidFill>
              </a:rPr>
              <a:t> до </a:t>
            </a:r>
            <a:r>
              <a:rPr lang="ru-RU" sz="1200" dirty="0" err="1">
                <a:solidFill>
                  <a:schemeClr val="bg1"/>
                </a:solidFill>
              </a:rPr>
              <a:t>законодавства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вчиняє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дії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необхідні</a:t>
            </a:r>
            <a:r>
              <a:rPr lang="ru-RU" sz="1200" dirty="0">
                <a:solidFill>
                  <a:schemeClr val="bg1"/>
                </a:solidFill>
              </a:rPr>
              <a:t> для </a:t>
            </a:r>
            <a:r>
              <a:rPr lang="ru-RU" sz="1200" dirty="0" err="1">
                <a:solidFill>
                  <a:schemeClr val="bg1"/>
                </a:solidFill>
              </a:rPr>
              <a:t>надання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адміністративних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послуг</a:t>
            </a:r>
            <a:r>
              <a:rPr lang="ru-RU" sz="12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200" dirty="0">
                <a:solidFill>
                  <a:schemeClr val="bg1"/>
                </a:solidFill>
              </a:rPr>
              <a:t>9) </a:t>
            </a:r>
            <a:r>
              <a:rPr lang="ru-RU" sz="1200" dirty="0" err="1">
                <a:solidFill>
                  <a:schemeClr val="bg1"/>
                </a:solidFill>
              </a:rPr>
              <a:t>працівника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правоохоронного</a:t>
            </a:r>
            <a:r>
              <a:rPr lang="ru-RU" sz="1200" dirty="0">
                <a:solidFill>
                  <a:schemeClr val="bg1"/>
                </a:solidFill>
              </a:rPr>
              <a:t> органу, </a:t>
            </a:r>
            <a:r>
              <a:rPr lang="ru-RU" sz="1200" dirty="0" err="1">
                <a:solidFill>
                  <a:schemeClr val="bg1"/>
                </a:solidFill>
              </a:rPr>
              <a:t>який</a:t>
            </a:r>
            <a:r>
              <a:rPr lang="ru-RU" sz="1200" dirty="0">
                <a:solidFill>
                  <a:schemeClr val="bg1"/>
                </a:solidFill>
              </a:rPr>
              <a:t> брав участь у </a:t>
            </a:r>
            <a:r>
              <a:rPr lang="ru-RU" sz="1200" dirty="0" err="1">
                <a:solidFill>
                  <a:schemeClr val="bg1"/>
                </a:solidFill>
              </a:rPr>
              <a:t>затриманні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осіб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звільнених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від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кримінальної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або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адміністративної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відповідальності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відповідно</a:t>
            </a:r>
            <a:r>
              <a:rPr lang="ru-RU" sz="1200" dirty="0">
                <a:solidFill>
                  <a:schemeClr val="bg1"/>
                </a:solidFill>
              </a:rPr>
              <a:t> до Закону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 "Про </a:t>
            </a:r>
            <a:r>
              <a:rPr lang="ru-RU" sz="1200" dirty="0" err="1">
                <a:solidFill>
                  <a:schemeClr val="bg1"/>
                </a:solidFill>
              </a:rPr>
              <a:t>усунення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негативних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наслідків</a:t>
            </a:r>
            <a:r>
              <a:rPr lang="ru-RU" sz="1200" dirty="0">
                <a:solidFill>
                  <a:schemeClr val="bg1"/>
                </a:solidFill>
              </a:rPr>
              <a:t> та </a:t>
            </a:r>
            <a:r>
              <a:rPr lang="ru-RU" sz="1200" dirty="0" err="1">
                <a:solidFill>
                  <a:schemeClr val="bg1"/>
                </a:solidFill>
              </a:rPr>
              <a:t>недопущення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200" dirty="0">
                <a:solidFill>
                  <a:schemeClr val="bg1"/>
                </a:solidFill>
              </a:rPr>
              <a:t> та </a:t>
            </a:r>
            <a:r>
              <a:rPr lang="ru-RU" sz="1200" dirty="0" err="1">
                <a:solidFill>
                  <a:schemeClr val="bg1"/>
                </a:solidFill>
              </a:rPr>
              <a:t>покарання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осіб</a:t>
            </a:r>
            <a:r>
              <a:rPr lang="ru-RU" sz="1200" dirty="0">
                <a:solidFill>
                  <a:schemeClr val="bg1"/>
                </a:solidFill>
              </a:rPr>
              <a:t> з приводу </a:t>
            </a:r>
            <a:r>
              <a:rPr lang="ru-RU" sz="1200" dirty="0" err="1">
                <a:solidFill>
                  <a:schemeClr val="bg1"/>
                </a:solidFill>
              </a:rPr>
              <a:t>подій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які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мали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місце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під</a:t>
            </a:r>
            <a:r>
              <a:rPr lang="ru-RU" sz="1200" dirty="0">
                <a:solidFill>
                  <a:schemeClr val="bg1"/>
                </a:solidFill>
              </a:rPr>
              <a:t> час </a:t>
            </a:r>
            <a:r>
              <a:rPr lang="ru-RU" sz="1200" dirty="0" err="1">
                <a:solidFill>
                  <a:schemeClr val="bg1"/>
                </a:solidFill>
              </a:rPr>
              <a:t>проведення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мирних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зібрань</a:t>
            </a:r>
            <a:r>
              <a:rPr lang="ru-RU" sz="1200" dirty="0">
                <a:solidFill>
                  <a:schemeClr val="bg1"/>
                </a:solidFill>
              </a:rPr>
              <a:t>" </a:t>
            </a:r>
            <a:r>
              <a:rPr lang="ru-RU" sz="1200" dirty="0" err="1">
                <a:solidFill>
                  <a:schemeClr val="bg1"/>
                </a:solidFill>
              </a:rPr>
              <a:t>від</a:t>
            </a:r>
            <a:r>
              <a:rPr lang="ru-RU" sz="1200" dirty="0">
                <a:solidFill>
                  <a:schemeClr val="bg1"/>
                </a:solidFill>
              </a:rPr>
              <a:t> 29 </a:t>
            </a:r>
            <a:r>
              <a:rPr lang="ru-RU" sz="1200" dirty="0" err="1">
                <a:solidFill>
                  <a:schemeClr val="bg1"/>
                </a:solidFill>
              </a:rPr>
              <a:t>січня</a:t>
            </a:r>
            <a:r>
              <a:rPr lang="ru-RU" sz="1200" dirty="0">
                <a:solidFill>
                  <a:schemeClr val="bg1"/>
                </a:solidFill>
              </a:rPr>
              <a:t> 2014 року </a:t>
            </a:r>
            <a:r>
              <a:rPr lang="ru-RU" sz="1200" u="sng" dirty="0">
                <a:solidFill>
                  <a:schemeClr val="bg1"/>
                </a:solidFill>
                <a:hlinkClick r:id="rId2"/>
              </a:rPr>
              <a:t>№ 737-VII</a:t>
            </a:r>
            <a:r>
              <a:rPr lang="ru-RU" sz="1200" dirty="0">
                <a:solidFill>
                  <a:schemeClr val="bg1"/>
                </a:solidFill>
              </a:rPr>
              <a:t>, Закону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 "Про </a:t>
            </a:r>
            <a:r>
              <a:rPr lang="ru-RU" sz="1200" dirty="0" err="1">
                <a:solidFill>
                  <a:schemeClr val="bg1"/>
                </a:solidFill>
              </a:rPr>
              <a:t>недопущення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200" dirty="0">
                <a:solidFill>
                  <a:schemeClr val="bg1"/>
                </a:solidFill>
              </a:rPr>
              <a:t> та </a:t>
            </a:r>
            <a:r>
              <a:rPr lang="ru-RU" sz="1200" dirty="0" err="1">
                <a:solidFill>
                  <a:schemeClr val="bg1"/>
                </a:solidFill>
              </a:rPr>
              <a:t>покарання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осіб</a:t>
            </a:r>
            <a:r>
              <a:rPr lang="ru-RU" sz="1200" dirty="0">
                <a:solidFill>
                  <a:schemeClr val="bg1"/>
                </a:solidFill>
              </a:rPr>
              <a:t> з приводу </a:t>
            </a:r>
            <a:r>
              <a:rPr lang="ru-RU" sz="1200" dirty="0" err="1">
                <a:solidFill>
                  <a:schemeClr val="bg1"/>
                </a:solidFill>
              </a:rPr>
              <a:t>подій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які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мали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місце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під</a:t>
            </a:r>
            <a:r>
              <a:rPr lang="ru-RU" sz="1200" dirty="0">
                <a:solidFill>
                  <a:schemeClr val="bg1"/>
                </a:solidFill>
              </a:rPr>
              <a:t> час </a:t>
            </a:r>
            <a:r>
              <a:rPr lang="ru-RU" sz="1200" dirty="0" err="1">
                <a:solidFill>
                  <a:schemeClr val="bg1"/>
                </a:solidFill>
              </a:rPr>
              <a:t>проведення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мирних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зібрань</a:t>
            </a:r>
            <a:r>
              <a:rPr lang="ru-RU" sz="1200" dirty="0">
                <a:solidFill>
                  <a:schemeClr val="bg1"/>
                </a:solidFill>
              </a:rPr>
              <a:t>, та </a:t>
            </a:r>
            <a:r>
              <a:rPr lang="ru-RU" sz="1200" dirty="0" err="1">
                <a:solidFill>
                  <a:schemeClr val="bg1"/>
                </a:solidFill>
              </a:rPr>
              <a:t>визнання</a:t>
            </a:r>
            <a:r>
              <a:rPr lang="ru-RU" sz="1200" dirty="0">
                <a:solidFill>
                  <a:schemeClr val="bg1"/>
                </a:solidFill>
              </a:rPr>
              <a:t> такими, </a:t>
            </a:r>
            <a:r>
              <a:rPr lang="ru-RU" sz="1200" dirty="0" err="1">
                <a:solidFill>
                  <a:schemeClr val="bg1"/>
                </a:solidFill>
              </a:rPr>
              <a:t>що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втратили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чинність</a:t>
            </a:r>
            <a:r>
              <a:rPr lang="ru-RU" sz="1200" dirty="0">
                <a:solidFill>
                  <a:schemeClr val="bg1"/>
                </a:solidFill>
              </a:rPr>
              <a:t>, </a:t>
            </a:r>
            <a:r>
              <a:rPr lang="ru-RU" sz="1200" dirty="0" err="1">
                <a:solidFill>
                  <a:schemeClr val="bg1"/>
                </a:solidFill>
              </a:rPr>
              <a:t>деяких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законів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України</a:t>
            </a:r>
            <a:r>
              <a:rPr lang="ru-RU" sz="1200" dirty="0">
                <a:solidFill>
                  <a:schemeClr val="bg1"/>
                </a:solidFill>
              </a:rPr>
              <a:t>" </a:t>
            </a:r>
            <a:r>
              <a:rPr lang="ru-RU" sz="1200" dirty="0" err="1">
                <a:solidFill>
                  <a:schemeClr val="bg1"/>
                </a:solidFill>
              </a:rPr>
              <a:t>від</a:t>
            </a:r>
            <a:r>
              <a:rPr lang="ru-RU" sz="1200" dirty="0">
                <a:solidFill>
                  <a:schemeClr val="bg1"/>
                </a:solidFill>
              </a:rPr>
              <a:t> 21 лютого 2014 року </a:t>
            </a:r>
            <a:r>
              <a:rPr lang="ru-RU" sz="1200" u="sng" dirty="0">
                <a:solidFill>
                  <a:schemeClr val="bg1"/>
                </a:solidFill>
                <a:hlinkClick r:id="rId3"/>
              </a:rPr>
              <a:t>№ 743-VII</a:t>
            </a:r>
            <a:r>
              <a:rPr lang="ru-RU" sz="1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endParaRPr lang="ru-RU" sz="1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uk-UA" sz="1400" i="1" u="sng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01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7030A0"/>
          </a:solidFill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sz="1400" dirty="0">
                <a:solidFill>
                  <a:schemeClr val="bg1"/>
                </a:solidFill>
              </a:rPr>
              <a:t>8) </a:t>
            </a:r>
            <a:r>
              <a:rPr lang="ru-RU" sz="1400" dirty="0" err="1">
                <a:solidFill>
                  <a:schemeClr val="bg1"/>
                </a:solidFill>
              </a:rPr>
              <a:t>керівника</a:t>
            </a:r>
            <a:r>
              <a:rPr lang="ru-RU" sz="1400" dirty="0">
                <a:solidFill>
                  <a:schemeClr val="bg1"/>
                </a:solidFill>
              </a:rPr>
              <a:t> державного </a:t>
            </a:r>
            <a:r>
              <a:rPr lang="ru-RU" sz="1400" dirty="0" err="1">
                <a:solidFill>
                  <a:schemeClr val="bg1"/>
                </a:solidFill>
              </a:rPr>
              <a:t>підприємства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належить</a:t>
            </a:r>
            <a:r>
              <a:rPr lang="ru-RU" sz="1400" dirty="0">
                <a:solidFill>
                  <a:schemeClr val="bg1"/>
                </a:solidFill>
              </a:rPr>
              <a:t> до </a:t>
            </a:r>
            <a:r>
              <a:rPr lang="ru-RU" sz="1400" dirty="0" err="1">
                <a:solidFill>
                  <a:schemeClr val="bg1"/>
                </a:solidFill>
              </a:rPr>
              <a:t>сфери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управління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суб’єкта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надання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адміністративних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послуг</a:t>
            </a:r>
            <a:r>
              <a:rPr lang="ru-RU" sz="1400" dirty="0">
                <a:solidFill>
                  <a:schemeClr val="bg1"/>
                </a:solidFill>
              </a:rPr>
              <a:t>, яке </a:t>
            </a:r>
            <a:r>
              <a:rPr lang="ru-RU" sz="1400" dirty="0" err="1">
                <a:solidFill>
                  <a:schemeClr val="bg1"/>
                </a:solidFill>
              </a:rPr>
              <a:t>відповідно</a:t>
            </a:r>
            <a:r>
              <a:rPr lang="ru-RU" sz="1400" dirty="0">
                <a:solidFill>
                  <a:schemeClr val="bg1"/>
                </a:solidFill>
              </a:rPr>
              <a:t> до </a:t>
            </a:r>
            <a:r>
              <a:rPr lang="ru-RU" sz="1400" dirty="0" err="1">
                <a:solidFill>
                  <a:schemeClr val="bg1"/>
                </a:solidFill>
              </a:rPr>
              <a:t>законодавства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вчиняє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дії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необхідні</a:t>
            </a:r>
            <a:r>
              <a:rPr lang="ru-RU" sz="1400" dirty="0">
                <a:solidFill>
                  <a:schemeClr val="bg1"/>
                </a:solidFill>
              </a:rPr>
              <a:t> для </a:t>
            </a:r>
            <a:r>
              <a:rPr lang="ru-RU" sz="1400" dirty="0" err="1">
                <a:solidFill>
                  <a:schemeClr val="bg1"/>
                </a:solidFill>
              </a:rPr>
              <a:t>надання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адміністративних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послуг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9) </a:t>
            </a:r>
            <a:r>
              <a:rPr lang="ru-RU" sz="1400" dirty="0" err="1">
                <a:solidFill>
                  <a:schemeClr val="bg1"/>
                </a:solidFill>
              </a:rPr>
              <a:t>працівника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правоохоронного</a:t>
            </a:r>
            <a:r>
              <a:rPr lang="ru-RU" sz="1400" dirty="0">
                <a:solidFill>
                  <a:schemeClr val="bg1"/>
                </a:solidFill>
              </a:rPr>
              <a:t> органу, </a:t>
            </a:r>
            <a:r>
              <a:rPr lang="ru-RU" sz="1400" dirty="0" err="1">
                <a:solidFill>
                  <a:schemeClr val="bg1"/>
                </a:solidFill>
              </a:rPr>
              <a:t>який</a:t>
            </a:r>
            <a:r>
              <a:rPr lang="ru-RU" sz="1400" dirty="0">
                <a:solidFill>
                  <a:schemeClr val="bg1"/>
                </a:solidFill>
              </a:rPr>
              <a:t> брав участь у </a:t>
            </a:r>
            <a:r>
              <a:rPr lang="ru-RU" sz="1400" dirty="0" err="1">
                <a:solidFill>
                  <a:schemeClr val="bg1"/>
                </a:solidFill>
              </a:rPr>
              <a:t>затриманні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звільнених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кримінальної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адміністративної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відповідальності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відповідно</a:t>
            </a:r>
            <a:r>
              <a:rPr lang="ru-RU" sz="1400" dirty="0">
                <a:solidFill>
                  <a:schemeClr val="bg1"/>
                </a:solidFill>
              </a:rPr>
              <a:t> до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усунення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негативних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наслідків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29 </a:t>
            </a:r>
            <a:r>
              <a:rPr lang="ru-RU" sz="1400" dirty="0" err="1">
                <a:solidFill>
                  <a:schemeClr val="bg1"/>
                </a:solidFill>
              </a:rPr>
              <a:t>січня</a:t>
            </a:r>
            <a:r>
              <a:rPr lang="ru-RU" sz="1400" dirty="0">
                <a:solidFill>
                  <a:schemeClr val="bg1"/>
                </a:solidFill>
              </a:rPr>
              <a:t> 2014 року </a:t>
            </a:r>
            <a:r>
              <a:rPr lang="ru-RU" sz="1400" u="sng" dirty="0">
                <a:solidFill>
                  <a:schemeClr val="bg1"/>
                </a:solidFill>
                <a:hlinkClick r:id="rId2"/>
              </a:rPr>
              <a:t>№ 737-VII</a:t>
            </a:r>
            <a:r>
              <a:rPr lang="ru-RU" sz="1400" dirty="0">
                <a:solidFill>
                  <a:schemeClr val="bg1"/>
                </a:solidFill>
              </a:rPr>
              <a:t>,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, та </a:t>
            </a:r>
            <a:r>
              <a:rPr lang="ru-RU" sz="1400" dirty="0" err="1">
                <a:solidFill>
                  <a:schemeClr val="bg1"/>
                </a:solidFill>
              </a:rPr>
              <a:t>визнання</a:t>
            </a:r>
            <a:r>
              <a:rPr lang="ru-RU" sz="1400" dirty="0">
                <a:solidFill>
                  <a:schemeClr val="bg1"/>
                </a:solidFill>
              </a:rPr>
              <a:t> такими,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втратили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чинність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деяких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законів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21 лютого 2014 року </a:t>
            </a:r>
            <a:r>
              <a:rPr lang="ru-RU" sz="1400" u="sng" dirty="0">
                <a:solidFill>
                  <a:schemeClr val="bg1"/>
                </a:solidFill>
                <a:hlinkClick r:id="rId3"/>
              </a:rPr>
              <a:t>№ 743-VII</a:t>
            </a:r>
            <a:r>
              <a:rPr lang="ru-RU" sz="1400" dirty="0" smtClean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 smtClean="0">
                <a:solidFill>
                  <a:schemeClr val="bg1"/>
                </a:solidFill>
              </a:rPr>
              <a:t>10</a:t>
            </a:r>
            <a:r>
              <a:rPr lang="ru-RU" sz="1400" dirty="0">
                <a:solidFill>
                  <a:schemeClr val="bg1"/>
                </a:solidFill>
              </a:rPr>
              <a:t>) </a:t>
            </a:r>
            <a:r>
              <a:rPr lang="ru-RU" sz="1400" dirty="0" err="1">
                <a:solidFill>
                  <a:schemeClr val="bg1"/>
                </a:solidFill>
              </a:rPr>
              <a:t>працівника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правоохоронного</a:t>
            </a:r>
            <a:r>
              <a:rPr lang="ru-RU" sz="1400" dirty="0">
                <a:solidFill>
                  <a:schemeClr val="bg1"/>
                </a:solidFill>
              </a:rPr>
              <a:t> органу, </a:t>
            </a:r>
            <a:r>
              <a:rPr lang="ru-RU" sz="1400" dirty="0" err="1">
                <a:solidFill>
                  <a:schemeClr val="bg1"/>
                </a:solidFill>
              </a:rPr>
              <a:t>який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складав</a:t>
            </a:r>
            <a:r>
              <a:rPr lang="ru-RU" sz="1400" dirty="0">
                <a:solidFill>
                  <a:schemeClr val="bg1"/>
                </a:solidFill>
              </a:rPr>
              <a:t> та/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своєю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дією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сприяв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складенню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рапортів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протоколів</a:t>
            </a:r>
            <a:r>
              <a:rPr lang="ru-RU" sz="1400" dirty="0">
                <a:solidFill>
                  <a:schemeClr val="bg1"/>
                </a:solidFill>
              </a:rPr>
              <a:t> про </a:t>
            </a:r>
            <a:r>
              <a:rPr lang="ru-RU" sz="1400" dirty="0" err="1">
                <a:solidFill>
                  <a:schemeClr val="bg1"/>
                </a:solidFill>
              </a:rPr>
              <a:t>адміністративне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правопорушення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повідомлень</a:t>
            </a:r>
            <a:r>
              <a:rPr lang="ru-RU" sz="1400" dirty="0">
                <a:solidFill>
                  <a:schemeClr val="bg1"/>
                </a:solidFill>
              </a:rPr>
              <a:t> про </a:t>
            </a:r>
            <a:r>
              <a:rPr lang="ru-RU" sz="1400" dirty="0" err="1">
                <a:solidFill>
                  <a:schemeClr val="bg1"/>
                </a:solidFill>
              </a:rPr>
              <a:t>підозру</a:t>
            </a:r>
            <a:r>
              <a:rPr lang="ru-RU" sz="1400" dirty="0">
                <a:solidFill>
                  <a:schemeClr val="bg1"/>
                </a:solidFill>
              </a:rPr>
              <a:t> у </a:t>
            </a:r>
            <a:r>
              <a:rPr lang="ru-RU" sz="1400" dirty="0" err="1">
                <a:solidFill>
                  <a:schemeClr val="bg1"/>
                </a:solidFill>
              </a:rPr>
              <a:t>вчиненні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кримінального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правопорушення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обвинувальних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актів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стосовно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звільнених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кримінальної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адміністративної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відповідальності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відповідно</a:t>
            </a:r>
            <a:r>
              <a:rPr lang="ru-RU" sz="1400" dirty="0">
                <a:solidFill>
                  <a:schemeClr val="bg1"/>
                </a:solidFill>
              </a:rPr>
              <a:t> до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усунення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негативних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наслідків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29 </a:t>
            </a:r>
            <a:r>
              <a:rPr lang="ru-RU" sz="1400" dirty="0" err="1">
                <a:solidFill>
                  <a:schemeClr val="bg1"/>
                </a:solidFill>
              </a:rPr>
              <a:t>січня</a:t>
            </a:r>
            <a:r>
              <a:rPr lang="ru-RU" sz="1400" dirty="0">
                <a:solidFill>
                  <a:schemeClr val="bg1"/>
                </a:solidFill>
              </a:rPr>
              <a:t> 2014 року </a:t>
            </a:r>
            <a:r>
              <a:rPr lang="ru-RU" sz="1400" u="sng" dirty="0">
                <a:solidFill>
                  <a:schemeClr val="bg1"/>
                </a:solidFill>
                <a:hlinkClick r:id="rId2"/>
              </a:rPr>
              <a:t>№ 737-VII</a:t>
            </a:r>
            <a:r>
              <a:rPr lang="ru-RU" sz="1400" dirty="0">
                <a:solidFill>
                  <a:schemeClr val="bg1"/>
                </a:solidFill>
              </a:rPr>
              <a:t>,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, та </a:t>
            </a:r>
            <a:r>
              <a:rPr lang="ru-RU" sz="1400" dirty="0" err="1">
                <a:solidFill>
                  <a:schemeClr val="bg1"/>
                </a:solidFill>
              </a:rPr>
              <a:t>визнання</a:t>
            </a:r>
            <a:r>
              <a:rPr lang="ru-RU" sz="1400" dirty="0">
                <a:solidFill>
                  <a:schemeClr val="bg1"/>
                </a:solidFill>
              </a:rPr>
              <a:t> такими,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втратили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чинність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деяких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законів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21 лютого 2014 року </a:t>
            </a:r>
            <a:r>
              <a:rPr lang="ru-RU" sz="1400" u="sng" dirty="0">
                <a:solidFill>
                  <a:schemeClr val="bg1"/>
                </a:solidFill>
                <a:hlinkClick r:id="rId3"/>
              </a:rPr>
              <a:t>№ 743-VII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11) </a:t>
            </a:r>
            <a:r>
              <a:rPr lang="ru-RU" sz="1400" dirty="0" err="1">
                <a:solidFill>
                  <a:schemeClr val="bg1"/>
                </a:solidFill>
              </a:rPr>
              <a:t>слідчого</a:t>
            </a:r>
            <a:r>
              <a:rPr lang="ru-RU" sz="1400" dirty="0">
                <a:solidFill>
                  <a:schemeClr val="bg1"/>
                </a:solidFill>
              </a:rPr>
              <a:t> органу </a:t>
            </a:r>
            <a:r>
              <a:rPr lang="ru-RU" sz="1400" dirty="0" err="1">
                <a:solidFill>
                  <a:schemeClr val="bg1"/>
                </a:solidFill>
              </a:rPr>
              <a:t>досудового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розслідування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дізнавача</a:t>
            </a:r>
            <a:r>
              <a:rPr lang="ru-RU" sz="1400" dirty="0">
                <a:solidFill>
                  <a:schemeClr val="bg1"/>
                </a:solidFill>
              </a:rPr>
              <a:t>, оперативного </a:t>
            </a:r>
            <a:r>
              <a:rPr lang="ru-RU" sz="1400" dirty="0" err="1">
                <a:solidFill>
                  <a:schemeClr val="bg1"/>
                </a:solidFill>
              </a:rPr>
              <a:t>працівника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інспектора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який</a:t>
            </a:r>
            <a:r>
              <a:rPr lang="ru-RU" sz="1400" dirty="0">
                <a:solidFill>
                  <a:schemeClr val="bg1"/>
                </a:solidFill>
              </a:rPr>
              <a:t> проводив </a:t>
            </a:r>
            <a:r>
              <a:rPr lang="ru-RU" sz="1400" dirty="0" err="1">
                <a:solidFill>
                  <a:schemeClr val="bg1"/>
                </a:solidFill>
              </a:rPr>
              <a:t>слідчі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оперативні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дії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стосовно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звільнених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кримінальної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адміністративної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відповідальності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відповідно</a:t>
            </a:r>
            <a:r>
              <a:rPr lang="ru-RU" sz="1400" dirty="0">
                <a:solidFill>
                  <a:schemeClr val="bg1"/>
                </a:solidFill>
              </a:rPr>
              <a:t> до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усунення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негативних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наслідків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29 </a:t>
            </a:r>
            <a:r>
              <a:rPr lang="ru-RU" sz="1400" dirty="0" err="1">
                <a:solidFill>
                  <a:schemeClr val="bg1"/>
                </a:solidFill>
              </a:rPr>
              <a:t>січня</a:t>
            </a:r>
            <a:r>
              <a:rPr lang="ru-RU" sz="1400" dirty="0">
                <a:solidFill>
                  <a:schemeClr val="bg1"/>
                </a:solidFill>
              </a:rPr>
              <a:t> 2014 року </a:t>
            </a:r>
            <a:r>
              <a:rPr lang="ru-RU" sz="1400" u="sng" dirty="0">
                <a:solidFill>
                  <a:schemeClr val="bg1"/>
                </a:solidFill>
                <a:hlinkClick r:id="rId2"/>
              </a:rPr>
              <a:t>№ 737-VII</a:t>
            </a:r>
            <a:r>
              <a:rPr lang="ru-RU" sz="1400" dirty="0">
                <a:solidFill>
                  <a:schemeClr val="bg1"/>
                </a:solidFill>
              </a:rPr>
              <a:t>,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, та </a:t>
            </a:r>
            <a:r>
              <a:rPr lang="ru-RU" sz="1400" dirty="0" err="1">
                <a:solidFill>
                  <a:schemeClr val="bg1"/>
                </a:solidFill>
              </a:rPr>
              <a:t>визнання</a:t>
            </a:r>
            <a:r>
              <a:rPr lang="ru-RU" sz="1400" dirty="0">
                <a:solidFill>
                  <a:schemeClr val="bg1"/>
                </a:solidFill>
              </a:rPr>
              <a:t> такими,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втратили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чинність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деяких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законів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21 лютого 2014 року </a:t>
            </a:r>
            <a:r>
              <a:rPr lang="ru-RU" sz="1400" u="sng" dirty="0">
                <a:solidFill>
                  <a:schemeClr val="bg1"/>
                </a:solidFill>
                <a:hlinkClick r:id="rId3"/>
              </a:rPr>
              <a:t>№ 743-VII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12) </a:t>
            </a:r>
            <a:r>
              <a:rPr lang="ru-RU" sz="1400" dirty="0" err="1">
                <a:solidFill>
                  <a:schemeClr val="bg1"/>
                </a:solidFill>
              </a:rPr>
              <a:t>працівника</a:t>
            </a:r>
            <a:r>
              <a:rPr lang="ru-RU" sz="1400" dirty="0">
                <a:solidFill>
                  <a:schemeClr val="bg1"/>
                </a:solidFill>
              </a:rPr>
              <a:t> органу </a:t>
            </a:r>
            <a:r>
              <a:rPr lang="ru-RU" sz="1400" dirty="0" err="1">
                <a:solidFill>
                  <a:schemeClr val="bg1"/>
                </a:solidFill>
              </a:rPr>
              <a:t>прокуратури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який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здійснював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процесуальне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керівництво</a:t>
            </a:r>
            <a:r>
              <a:rPr lang="ru-RU" sz="1400" dirty="0">
                <a:solidFill>
                  <a:schemeClr val="bg1"/>
                </a:solidFill>
              </a:rPr>
              <a:t>, вносив </a:t>
            </a:r>
            <a:r>
              <a:rPr lang="ru-RU" sz="1400" dirty="0" err="1">
                <a:solidFill>
                  <a:schemeClr val="bg1"/>
                </a:solidFill>
              </a:rPr>
              <a:t>подання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погодження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підтримував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клопотання</a:t>
            </a:r>
            <a:r>
              <a:rPr lang="ru-RU" sz="1400" dirty="0">
                <a:solidFill>
                  <a:schemeClr val="bg1"/>
                </a:solidFill>
              </a:rPr>
              <a:t> про </a:t>
            </a:r>
            <a:r>
              <a:rPr lang="ru-RU" sz="1400" dirty="0" err="1">
                <a:solidFill>
                  <a:schemeClr val="bg1"/>
                </a:solidFill>
              </a:rPr>
              <a:t>застосування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запобіжних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заходів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підтримував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державне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обвинувачення</a:t>
            </a:r>
            <a:r>
              <a:rPr lang="ru-RU" sz="1400" dirty="0">
                <a:solidFill>
                  <a:schemeClr val="bg1"/>
                </a:solidFill>
              </a:rPr>
              <a:t> у </a:t>
            </a:r>
            <a:r>
              <a:rPr lang="ru-RU" sz="1400" dirty="0" err="1">
                <a:solidFill>
                  <a:schemeClr val="bg1"/>
                </a:solidFill>
              </a:rPr>
              <a:t>суді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стосовно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звільнених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кримінальної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адміністративної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відповідальності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відповідно</a:t>
            </a:r>
            <a:r>
              <a:rPr lang="ru-RU" sz="1400" dirty="0">
                <a:solidFill>
                  <a:schemeClr val="bg1"/>
                </a:solidFill>
              </a:rPr>
              <a:t> до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усунення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негативних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наслідків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29 </a:t>
            </a:r>
            <a:r>
              <a:rPr lang="ru-RU" sz="1400" dirty="0" err="1">
                <a:solidFill>
                  <a:schemeClr val="bg1"/>
                </a:solidFill>
              </a:rPr>
              <a:t>січня</a:t>
            </a:r>
            <a:r>
              <a:rPr lang="ru-RU" sz="1400" dirty="0">
                <a:solidFill>
                  <a:schemeClr val="bg1"/>
                </a:solidFill>
              </a:rPr>
              <a:t> 2014 року </a:t>
            </a:r>
            <a:r>
              <a:rPr lang="ru-RU" sz="1400" u="sng" dirty="0">
                <a:solidFill>
                  <a:schemeClr val="bg1"/>
                </a:solidFill>
                <a:hlinkClick r:id="rId2"/>
              </a:rPr>
              <a:t>№ 737-VII</a:t>
            </a:r>
            <a:r>
              <a:rPr lang="ru-RU" sz="1400" dirty="0">
                <a:solidFill>
                  <a:schemeClr val="bg1"/>
                </a:solidFill>
              </a:rPr>
              <a:t>,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, та </a:t>
            </a:r>
            <a:r>
              <a:rPr lang="ru-RU" sz="1400" dirty="0" err="1">
                <a:solidFill>
                  <a:schemeClr val="bg1"/>
                </a:solidFill>
              </a:rPr>
              <a:t>визнання</a:t>
            </a:r>
            <a:r>
              <a:rPr lang="ru-RU" sz="1400" dirty="0">
                <a:solidFill>
                  <a:schemeClr val="bg1"/>
                </a:solidFill>
              </a:rPr>
              <a:t> такими,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втратили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чинність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деяких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законів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21 лютого 2014 року </a:t>
            </a:r>
            <a:r>
              <a:rPr lang="ru-RU" sz="1400" u="sng" dirty="0">
                <a:solidFill>
                  <a:schemeClr val="bg1"/>
                </a:solidFill>
                <a:hlinkClick r:id="rId3"/>
              </a:rPr>
              <a:t>№ 743-VII</a:t>
            </a:r>
            <a:r>
              <a:rPr lang="ru-RU" sz="1400" dirty="0">
                <a:solidFill>
                  <a:schemeClr val="bg1"/>
                </a:solidFill>
              </a:rPr>
              <a:t>;</a:t>
            </a:r>
          </a:p>
          <a:p>
            <a:pPr fontAlgn="base"/>
            <a:r>
              <a:rPr lang="ru-RU" sz="1400" dirty="0">
                <a:solidFill>
                  <a:schemeClr val="bg1"/>
                </a:solidFill>
              </a:rPr>
              <a:t>13) </a:t>
            </a:r>
            <a:r>
              <a:rPr lang="ru-RU" sz="1400" dirty="0" err="1">
                <a:solidFill>
                  <a:schemeClr val="bg1"/>
                </a:solidFill>
              </a:rPr>
              <a:t>судді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який</a:t>
            </a:r>
            <a:r>
              <a:rPr lang="ru-RU" sz="1400" dirty="0">
                <a:solidFill>
                  <a:schemeClr val="bg1"/>
                </a:solidFill>
              </a:rPr>
              <a:t> постановив </a:t>
            </a:r>
            <a:r>
              <a:rPr lang="ru-RU" sz="1400" dirty="0" err="1">
                <a:solidFill>
                  <a:schemeClr val="bg1"/>
                </a:solidFill>
              </a:rPr>
              <a:t>ухвалу</a:t>
            </a:r>
            <a:r>
              <a:rPr lang="ru-RU" sz="1400" dirty="0">
                <a:solidFill>
                  <a:schemeClr val="bg1"/>
                </a:solidFill>
              </a:rPr>
              <a:t> про </a:t>
            </a:r>
            <a:r>
              <a:rPr lang="ru-RU" sz="1400" dirty="0" err="1">
                <a:solidFill>
                  <a:schemeClr val="bg1"/>
                </a:solidFill>
              </a:rPr>
              <a:t>дозвіл</a:t>
            </a:r>
            <a:r>
              <a:rPr lang="ru-RU" sz="1400" dirty="0">
                <a:solidFill>
                  <a:schemeClr val="bg1"/>
                </a:solidFill>
              </a:rPr>
              <a:t> на </a:t>
            </a:r>
            <a:r>
              <a:rPr lang="ru-RU" sz="1400" dirty="0" err="1">
                <a:solidFill>
                  <a:schemeClr val="bg1"/>
                </a:solidFill>
              </a:rPr>
              <a:t>затримання</a:t>
            </a:r>
            <a:r>
              <a:rPr lang="ru-RU" sz="1400" dirty="0">
                <a:solidFill>
                  <a:schemeClr val="bg1"/>
                </a:solidFill>
              </a:rPr>
              <a:t> з метою приводу, про </a:t>
            </a:r>
            <a:r>
              <a:rPr lang="ru-RU" sz="1400" dirty="0" err="1">
                <a:solidFill>
                  <a:schemeClr val="bg1"/>
                </a:solidFill>
              </a:rPr>
              <a:t>застосування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запобіжного</a:t>
            </a:r>
            <a:r>
              <a:rPr lang="ru-RU" sz="1400" dirty="0">
                <a:solidFill>
                  <a:schemeClr val="bg1"/>
                </a:solidFill>
              </a:rPr>
              <a:t> заходу у </a:t>
            </a:r>
            <a:r>
              <a:rPr lang="ru-RU" sz="1400" dirty="0" err="1">
                <a:solidFill>
                  <a:schemeClr val="bg1"/>
                </a:solidFill>
              </a:rPr>
              <a:t>вигляді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тримання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вартою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ухвалив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рішення</a:t>
            </a:r>
            <a:r>
              <a:rPr lang="ru-RU" sz="1400" dirty="0">
                <a:solidFill>
                  <a:schemeClr val="bg1"/>
                </a:solidFill>
              </a:rPr>
              <a:t> про </a:t>
            </a:r>
            <a:r>
              <a:rPr lang="ru-RU" sz="1400" dirty="0" err="1">
                <a:solidFill>
                  <a:schemeClr val="bg1"/>
                </a:solidFill>
              </a:rPr>
              <a:t>притягнення</a:t>
            </a:r>
            <a:r>
              <a:rPr lang="ru-RU" sz="1400" dirty="0">
                <a:solidFill>
                  <a:schemeClr val="bg1"/>
                </a:solidFill>
              </a:rPr>
              <a:t> до </a:t>
            </a:r>
            <a:r>
              <a:rPr lang="ru-RU" sz="1400" dirty="0" err="1">
                <a:solidFill>
                  <a:schemeClr val="bg1"/>
                </a:solidFill>
              </a:rPr>
              <a:t>адміністративної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кримінальної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відповідальності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звільнених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кримінальної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або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адміністративної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відповідальності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відповідно</a:t>
            </a:r>
            <a:r>
              <a:rPr lang="ru-RU" sz="1400" dirty="0">
                <a:solidFill>
                  <a:schemeClr val="bg1"/>
                </a:solidFill>
              </a:rPr>
              <a:t> до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усунення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негативних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наслідків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29 </a:t>
            </a:r>
            <a:r>
              <a:rPr lang="ru-RU" sz="1400" dirty="0" err="1">
                <a:solidFill>
                  <a:schemeClr val="bg1"/>
                </a:solidFill>
              </a:rPr>
              <a:t>січня</a:t>
            </a:r>
            <a:r>
              <a:rPr lang="ru-RU" sz="1400" dirty="0">
                <a:solidFill>
                  <a:schemeClr val="bg1"/>
                </a:solidFill>
              </a:rPr>
              <a:t> 2014 року </a:t>
            </a:r>
            <a:r>
              <a:rPr lang="ru-RU" sz="1400" u="sng" dirty="0">
                <a:solidFill>
                  <a:schemeClr val="bg1"/>
                </a:solidFill>
                <a:hlinkClick r:id="rId2"/>
              </a:rPr>
              <a:t>№ 737-VII</a:t>
            </a:r>
            <a:r>
              <a:rPr lang="ru-RU" sz="1400" dirty="0">
                <a:solidFill>
                  <a:schemeClr val="bg1"/>
                </a:solidFill>
              </a:rPr>
              <a:t>, Закону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 "Про </a:t>
            </a:r>
            <a:r>
              <a:rPr lang="ru-RU" sz="1400" dirty="0" err="1">
                <a:solidFill>
                  <a:schemeClr val="bg1"/>
                </a:solidFill>
              </a:rPr>
              <a:t>недопущення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переслідування</a:t>
            </a:r>
            <a:r>
              <a:rPr lang="ru-RU" sz="1400" dirty="0">
                <a:solidFill>
                  <a:schemeClr val="bg1"/>
                </a:solidFill>
              </a:rPr>
              <a:t> та </a:t>
            </a:r>
            <a:r>
              <a:rPr lang="ru-RU" sz="1400" dirty="0" err="1">
                <a:solidFill>
                  <a:schemeClr val="bg1"/>
                </a:solidFill>
              </a:rPr>
              <a:t>покарання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осіб</a:t>
            </a:r>
            <a:r>
              <a:rPr lang="ru-RU" sz="1400" dirty="0">
                <a:solidFill>
                  <a:schemeClr val="bg1"/>
                </a:solidFill>
              </a:rPr>
              <a:t> з приводу </a:t>
            </a:r>
            <a:r>
              <a:rPr lang="ru-RU" sz="1400" dirty="0" err="1">
                <a:solidFill>
                  <a:schemeClr val="bg1"/>
                </a:solidFill>
              </a:rPr>
              <a:t>подій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які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мали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місце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під</a:t>
            </a:r>
            <a:r>
              <a:rPr lang="ru-RU" sz="1400" dirty="0">
                <a:solidFill>
                  <a:schemeClr val="bg1"/>
                </a:solidFill>
              </a:rPr>
              <a:t> час </a:t>
            </a:r>
            <a:r>
              <a:rPr lang="ru-RU" sz="1400" dirty="0" err="1">
                <a:solidFill>
                  <a:schemeClr val="bg1"/>
                </a:solidFill>
              </a:rPr>
              <a:t>проведення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мирних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зібрань</a:t>
            </a:r>
            <a:r>
              <a:rPr lang="ru-RU" sz="1400" dirty="0">
                <a:solidFill>
                  <a:schemeClr val="bg1"/>
                </a:solidFill>
              </a:rPr>
              <a:t>, та </a:t>
            </a:r>
            <a:r>
              <a:rPr lang="ru-RU" sz="1400" dirty="0" err="1">
                <a:solidFill>
                  <a:schemeClr val="bg1"/>
                </a:solidFill>
              </a:rPr>
              <a:t>визнання</a:t>
            </a:r>
            <a:r>
              <a:rPr lang="ru-RU" sz="1400" dirty="0">
                <a:solidFill>
                  <a:schemeClr val="bg1"/>
                </a:solidFill>
              </a:rPr>
              <a:t> такими, </a:t>
            </a:r>
            <a:r>
              <a:rPr lang="ru-RU" sz="1400" dirty="0" err="1">
                <a:solidFill>
                  <a:schemeClr val="bg1"/>
                </a:solidFill>
              </a:rPr>
              <a:t>що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втратили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чинність</a:t>
            </a:r>
            <a:r>
              <a:rPr lang="ru-RU" sz="1400" dirty="0">
                <a:solidFill>
                  <a:schemeClr val="bg1"/>
                </a:solidFill>
              </a:rPr>
              <a:t>, </a:t>
            </a:r>
            <a:r>
              <a:rPr lang="ru-RU" sz="1400" dirty="0" err="1">
                <a:solidFill>
                  <a:schemeClr val="bg1"/>
                </a:solidFill>
              </a:rPr>
              <a:t>деяких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законів</a:t>
            </a:r>
            <a:r>
              <a:rPr lang="ru-RU" sz="1400" dirty="0">
                <a:solidFill>
                  <a:schemeClr val="bg1"/>
                </a:solidFill>
              </a:rPr>
              <a:t> </a:t>
            </a:r>
            <a:r>
              <a:rPr lang="ru-RU" sz="1400" dirty="0" err="1">
                <a:solidFill>
                  <a:schemeClr val="bg1"/>
                </a:solidFill>
              </a:rPr>
              <a:t>України</a:t>
            </a:r>
            <a:r>
              <a:rPr lang="ru-RU" sz="1400" dirty="0">
                <a:solidFill>
                  <a:schemeClr val="bg1"/>
                </a:solidFill>
              </a:rPr>
              <a:t>" </a:t>
            </a:r>
            <a:r>
              <a:rPr lang="ru-RU" sz="1400" dirty="0" err="1">
                <a:solidFill>
                  <a:schemeClr val="bg1"/>
                </a:solidFill>
              </a:rPr>
              <a:t>від</a:t>
            </a:r>
            <a:r>
              <a:rPr lang="ru-RU" sz="1400" dirty="0">
                <a:solidFill>
                  <a:schemeClr val="bg1"/>
                </a:solidFill>
              </a:rPr>
              <a:t> 21 лютого 2014 року </a:t>
            </a:r>
            <a:r>
              <a:rPr lang="ru-RU" sz="1400" u="sng" dirty="0">
                <a:solidFill>
                  <a:schemeClr val="bg1"/>
                </a:solidFill>
                <a:hlinkClick r:id="rId3"/>
              </a:rPr>
              <a:t>№ 743-VII</a:t>
            </a:r>
            <a:r>
              <a:rPr lang="ru-RU" sz="1400" dirty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806649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fontAlgn="base">
              <a:buNone/>
            </a:pPr>
            <a:endParaRPr lang="ru-RU" sz="1600" dirty="0" smtClean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fontAlgn="base">
              <a:buNone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Заборона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передбачена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 </a:t>
            </a:r>
            <a:r>
              <a:rPr lang="ru-RU" sz="1600" u="sng" dirty="0" err="1">
                <a:solidFill>
                  <a:schemeClr val="bg1">
                    <a:lumMod val="50000"/>
                  </a:schemeClr>
                </a:solidFill>
                <a:latin typeface="Comic Sans MS" pitchFamily="66" charset="0"/>
                <a:hlinkClick r:id="rId2"/>
              </a:rPr>
              <a:t>частиною</a:t>
            </a:r>
            <a:r>
              <a:rPr lang="ru-RU" sz="1600" u="sng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  <a:hlinkClick r:id="rId2"/>
              </a:rPr>
              <a:t> </a:t>
            </a:r>
            <a:r>
              <a:rPr lang="ru-RU" sz="1600" u="sng" dirty="0" err="1">
                <a:solidFill>
                  <a:schemeClr val="bg1">
                    <a:lumMod val="50000"/>
                  </a:schemeClr>
                </a:solidFill>
                <a:latin typeface="Comic Sans MS" pitchFamily="66" charset="0"/>
                <a:hlinkClick r:id="rId2"/>
              </a:rPr>
              <a:t>третьою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 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статті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1 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цього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Закону, 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застосовується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 до 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осіб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які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:</a:t>
            </a:r>
            <a:r>
              <a:rPr lang="ru-RU" sz="1600" i="1" u="sng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600" i="1" u="sng" dirty="0">
                <a:solidFill>
                  <a:srgbClr val="E010D1"/>
                </a:solidFill>
                <a:latin typeface="Comic Sans MS" pitchFamily="66" charset="0"/>
              </a:rPr>
              <a:t>(ч. </a:t>
            </a:r>
            <a:r>
              <a:rPr lang="ru-RU" sz="1600" i="1" u="sng" dirty="0" smtClean="0">
                <a:solidFill>
                  <a:srgbClr val="E010D1"/>
                </a:solidFill>
                <a:latin typeface="Comic Sans MS" pitchFamily="66" charset="0"/>
              </a:rPr>
              <a:t>4 </a:t>
            </a:r>
            <a:r>
              <a:rPr lang="ru-RU" sz="1600" i="1" u="sng" dirty="0">
                <a:solidFill>
                  <a:srgbClr val="E010D1"/>
                </a:solidFill>
                <a:latin typeface="Comic Sans MS" pitchFamily="66" charset="0"/>
              </a:rPr>
              <a:t>ст.3 Закону </a:t>
            </a:r>
            <a:r>
              <a:rPr lang="ru-RU" sz="1600" i="1" u="sng" dirty="0" err="1">
                <a:solidFill>
                  <a:srgbClr val="E010D1"/>
                </a:solidFill>
                <a:latin typeface="Comic Sans MS" pitchFamily="66" charset="0"/>
              </a:rPr>
              <a:t>Укра</a:t>
            </a:r>
            <a:r>
              <a:rPr lang="uk-UA" sz="1600" i="1" u="sng" dirty="0" err="1">
                <a:solidFill>
                  <a:srgbClr val="E010D1"/>
                </a:solidFill>
                <a:latin typeface="Comic Sans MS" pitchFamily="66" charset="0"/>
              </a:rPr>
              <a:t>їни</a:t>
            </a:r>
            <a:r>
              <a:rPr lang="uk-UA" sz="1600" i="1" u="sng" dirty="0">
                <a:solidFill>
                  <a:srgbClr val="E010D1"/>
                </a:solidFill>
                <a:latin typeface="Comic Sans MS" pitchFamily="66" charset="0"/>
              </a:rPr>
              <a:t> </a:t>
            </a:r>
            <a:r>
              <a:rPr lang="en-US" sz="1600" i="1" u="sng" dirty="0">
                <a:solidFill>
                  <a:srgbClr val="E010D1"/>
                </a:solidFill>
                <a:latin typeface="Comic Sans MS" pitchFamily="66" charset="0"/>
              </a:rPr>
              <a:t>“</a:t>
            </a:r>
            <a:r>
              <a:rPr lang="uk-UA" sz="1600" i="1" u="sng" dirty="0">
                <a:solidFill>
                  <a:srgbClr val="E010D1"/>
                </a:solidFill>
                <a:latin typeface="Comic Sans MS" pitchFamily="66" charset="0"/>
              </a:rPr>
              <a:t>Про очищення влади</a:t>
            </a:r>
            <a:r>
              <a:rPr lang="en-US" sz="1600" i="1" u="sng" dirty="0">
                <a:solidFill>
                  <a:srgbClr val="E010D1"/>
                </a:solidFill>
                <a:latin typeface="Comic Sans MS" pitchFamily="66" charset="0"/>
              </a:rPr>
              <a:t>”</a:t>
            </a:r>
            <a:r>
              <a:rPr lang="uk-UA" sz="1600" i="1" u="sng" dirty="0">
                <a:solidFill>
                  <a:srgbClr val="E010D1"/>
                </a:solidFill>
                <a:latin typeface="Comic Sans MS" pitchFamily="66" charset="0"/>
              </a:rPr>
              <a:t>)</a:t>
            </a:r>
            <a:r>
              <a:rPr lang="ru-RU" sz="1600" dirty="0">
                <a:solidFill>
                  <a:srgbClr val="E010D1"/>
                </a:solidFill>
                <a:latin typeface="Comic Sans MS" pitchFamily="66" charset="0"/>
              </a:rPr>
              <a:t>:</a:t>
            </a:r>
          </a:p>
          <a:p>
            <a:pPr fontAlgn="base"/>
            <a:r>
              <a:rPr lang="ru-RU" sz="1400" dirty="0"/>
              <a:t>1)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обрані</a:t>
            </a:r>
            <a:r>
              <a:rPr lang="ru-RU" sz="1400" dirty="0"/>
              <a:t> і </a:t>
            </a:r>
            <a:r>
              <a:rPr lang="ru-RU" sz="1400" dirty="0" err="1"/>
              <a:t>працювали</a:t>
            </a:r>
            <a:r>
              <a:rPr lang="ru-RU" sz="1400" dirty="0"/>
              <a:t> на </a:t>
            </a:r>
            <a:r>
              <a:rPr lang="ru-RU" sz="1400" dirty="0" err="1"/>
              <a:t>керівних</a:t>
            </a:r>
            <a:r>
              <a:rPr lang="ru-RU" sz="1400" dirty="0"/>
              <a:t> посадах </a:t>
            </a:r>
            <a:r>
              <a:rPr lang="ru-RU" sz="1400" dirty="0" err="1"/>
              <a:t>Комуністичної</a:t>
            </a:r>
            <a:r>
              <a:rPr lang="ru-RU" sz="1400" dirty="0"/>
              <a:t> </a:t>
            </a:r>
            <a:r>
              <a:rPr lang="ru-RU" sz="1400" dirty="0" err="1"/>
              <a:t>партії</a:t>
            </a:r>
            <a:r>
              <a:rPr lang="ru-RU" sz="1400" dirty="0"/>
              <a:t> </a:t>
            </a:r>
            <a:r>
              <a:rPr lang="ru-RU" sz="1400" dirty="0" err="1"/>
              <a:t>Радянського</a:t>
            </a:r>
            <a:r>
              <a:rPr lang="ru-RU" sz="1400" dirty="0"/>
              <a:t> Союзу, </a:t>
            </a:r>
            <a:r>
              <a:rPr lang="ru-RU" sz="1400" dirty="0" err="1"/>
              <a:t>Комуністичної</a:t>
            </a:r>
            <a:r>
              <a:rPr lang="ru-RU" sz="1400" dirty="0"/>
              <a:t> </a:t>
            </a:r>
            <a:r>
              <a:rPr lang="ru-RU" sz="1400" dirty="0" err="1"/>
              <a:t>партії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, </a:t>
            </a:r>
            <a:r>
              <a:rPr lang="ru-RU" sz="1400" dirty="0" err="1"/>
              <a:t>Комуністичної</a:t>
            </a:r>
            <a:r>
              <a:rPr lang="ru-RU" sz="1400" dirty="0"/>
              <a:t> </a:t>
            </a:r>
            <a:r>
              <a:rPr lang="ru-RU" sz="1400" dirty="0" err="1"/>
              <a:t>партії</a:t>
            </a:r>
            <a:r>
              <a:rPr lang="ru-RU" sz="1400" dirty="0"/>
              <a:t> </a:t>
            </a:r>
            <a:r>
              <a:rPr lang="ru-RU" sz="1400" dirty="0" err="1"/>
              <a:t>іншої</a:t>
            </a:r>
            <a:r>
              <a:rPr lang="ru-RU" sz="1400" dirty="0"/>
              <a:t> </a:t>
            </a:r>
            <a:r>
              <a:rPr lang="ru-RU" sz="1400" dirty="0" err="1"/>
              <a:t>союзної</a:t>
            </a:r>
            <a:r>
              <a:rPr lang="ru-RU" sz="1400" dirty="0"/>
              <a:t> </a:t>
            </a:r>
            <a:r>
              <a:rPr lang="ru-RU" sz="1400" dirty="0" err="1"/>
              <a:t>республіки</a:t>
            </a:r>
            <a:r>
              <a:rPr lang="ru-RU" sz="1400" dirty="0"/>
              <a:t> </a:t>
            </a:r>
            <a:r>
              <a:rPr lang="ru-RU" sz="1400" dirty="0" err="1"/>
              <a:t>колишнього</a:t>
            </a:r>
            <a:r>
              <a:rPr lang="ru-RU" sz="1400" dirty="0"/>
              <a:t> СРСР </a:t>
            </a:r>
            <a:r>
              <a:rPr lang="ru-RU" sz="1400" dirty="0" err="1"/>
              <a:t>починаючи</a:t>
            </a:r>
            <a:r>
              <a:rPr lang="ru-RU" sz="1400" dirty="0"/>
              <a:t> з посади секретаря районного </a:t>
            </a:r>
            <a:r>
              <a:rPr lang="ru-RU" sz="1400" dirty="0" err="1"/>
              <a:t>комітету</a:t>
            </a:r>
            <a:r>
              <a:rPr lang="ru-RU" sz="1400" dirty="0"/>
              <a:t> і </a:t>
            </a:r>
            <a:r>
              <a:rPr lang="ru-RU" sz="1400" dirty="0" err="1"/>
              <a:t>вище</a:t>
            </a:r>
            <a:r>
              <a:rPr lang="ru-RU" sz="1400" dirty="0"/>
              <a:t>;</a:t>
            </a:r>
          </a:p>
          <a:p>
            <a:pPr fontAlgn="base"/>
            <a:r>
              <a:rPr lang="ru-RU" sz="1400" dirty="0"/>
              <a:t>2)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обрані</a:t>
            </a:r>
            <a:r>
              <a:rPr lang="ru-RU" sz="1400" dirty="0"/>
              <a:t> і </a:t>
            </a:r>
            <a:r>
              <a:rPr lang="ru-RU" sz="1400" dirty="0" err="1"/>
              <a:t>працювали</a:t>
            </a:r>
            <a:r>
              <a:rPr lang="ru-RU" sz="1400" dirty="0"/>
              <a:t> на </a:t>
            </a:r>
            <a:r>
              <a:rPr lang="ru-RU" sz="1400" dirty="0" err="1"/>
              <a:t>керівних</a:t>
            </a:r>
            <a:r>
              <a:rPr lang="ru-RU" sz="1400" dirty="0"/>
              <a:t> посадах </a:t>
            </a:r>
            <a:r>
              <a:rPr lang="ru-RU" sz="1400" dirty="0" err="1"/>
              <a:t>починаючи</a:t>
            </a:r>
            <a:r>
              <a:rPr lang="ru-RU" sz="1400" dirty="0"/>
              <a:t> з посади секретаря ЦК ЛКСМУ і </a:t>
            </a:r>
            <a:r>
              <a:rPr lang="ru-RU" sz="1400" dirty="0" err="1"/>
              <a:t>вище</a:t>
            </a:r>
            <a:r>
              <a:rPr lang="ru-RU" sz="1400" dirty="0"/>
              <a:t>;</a:t>
            </a:r>
          </a:p>
          <a:p>
            <a:pPr fontAlgn="base"/>
            <a:r>
              <a:rPr lang="ru-RU" sz="1400" dirty="0"/>
              <a:t>3) </a:t>
            </a:r>
            <a:r>
              <a:rPr lang="ru-RU" sz="1400" dirty="0" err="1"/>
              <a:t>були</a:t>
            </a:r>
            <a:r>
              <a:rPr lang="ru-RU" sz="1400" dirty="0"/>
              <a:t> </a:t>
            </a:r>
            <a:r>
              <a:rPr lang="ru-RU" sz="1400" dirty="0" err="1"/>
              <a:t>штатними</a:t>
            </a:r>
            <a:r>
              <a:rPr lang="ru-RU" sz="1400" dirty="0"/>
              <a:t> </a:t>
            </a:r>
            <a:r>
              <a:rPr lang="ru-RU" sz="1400" dirty="0" err="1"/>
              <a:t>працівниками</a:t>
            </a:r>
            <a:r>
              <a:rPr lang="ru-RU" sz="1400" dirty="0"/>
              <a:t> </a:t>
            </a:r>
            <a:r>
              <a:rPr lang="ru-RU" sz="1400" dirty="0" err="1"/>
              <a:t>чи</a:t>
            </a:r>
            <a:r>
              <a:rPr lang="ru-RU" sz="1400" dirty="0"/>
              <a:t> </a:t>
            </a:r>
            <a:r>
              <a:rPr lang="ru-RU" sz="1400" dirty="0" err="1"/>
              <a:t>негласними</a:t>
            </a:r>
            <a:r>
              <a:rPr lang="ru-RU" sz="1400" dirty="0"/>
              <a:t> агентами в КДБ СРСР, КДБ УРСР, КДБ </a:t>
            </a:r>
            <a:r>
              <a:rPr lang="ru-RU" sz="1400" dirty="0" err="1"/>
              <a:t>інших</a:t>
            </a:r>
            <a:r>
              <a:rPr lang="ru-RU" sz="1400" dirty="0"/>
              <a:t> </a:t>
            </a:r>
            <a:r>
              <a:rPr lang="ru-RU" sz="1400" dirty="0" err="1"/>
              <a:t>союзних</a:t>
            </a:r>
            <a:r>
              <a:rPr lang="ru-RU" sz="1400" dirty="0"/>
              <a:t> </a:t>
            </a:r>
            <a:r>
              <a:rPr lang="ru-RU" sz="1400" dirty="0" err="1"/>
              <a:t>республік</a:t>
            </a:r>
            <a:r>
              <a:rPr lang="ru-RU" sz="1400" dirty="0"/>
              <a:t> </a:t>
            </a:r>
            <a:r>
              <a:rPr lang="ru-RU" sz="1400" dirty="0" err="1"/>
              <a:t>колишнього</a:t>
            </a:r>
            <a:r>
              <a:rPr lang="ru-RU" sz="1400" dirty="0"/>
              <a:t> СРСР, Головному </a:t>
            </a:r>
            <a:r>
              <a:rPr lang="ru-RU" sz="1400" dirty="0" err="1"/>
              <a:t>розвідувальному</a:t>
            </a:r>
            <a:r>
              <a:rPr lang="ru-RU" sz="1400" dirty="0"/>
              <a:t> </a:t>
            </a:r>
            <a:r>
              <a:rPr lang="ru-RU" sz="1400" dirty="0" err="1"/>
              <a:t>управлінні</a:t>
            </a:r>
            <a:r>
              <a:rPr lang="ru-RU" sz="1400" dirty="0"/>
              <a:t> </a:t>
            </a:r>
            <a:r>
              <a:rPr lang="ru-RU" sz="1400" dirty="0" err="1"/>
              <a:t>Міністерства</a:t>
            </a:r>
            <a:r>
              <a:rPr lang="ru-RU" sz="1400" dirty="0"/>
              <a:t> оборони СРСР, </a:t>
            </a:r>
            <a:r>
              <a:rPr lang="ru-RU" sz="1400" dirty="0" err="1"/>
              <a:t>закінчили</a:t>
            </a:r>
            <a:r>
              <a:rPr lang="ru-RU" sz="1400" dirty="0"/>
              <a:t> </a:t>
            </a:r>
            <a:r>
              <a:rPr lang="ru-RU" sz="1400" dirty="0" err="1"/>
              <a:t>вищі</a:t>
            </a:r>
            <a:r>
              <a:rPr lang="ru-RU" sz="1400" dirty="0"/>
              <a:t> </a:t>
            </a:r>
            <a:r>
              <a:rPr lang="ru-RU" sz="1400" dirty="0" err="1"/>
              <a:t>навчальні</a:t>
            </a:r>
            <a:r>
              <a:rPr lang="ru-RU" sz="1400" dirty="0"/>
              <a:t> </a:t>
            </a:r>
            <a:r>
              <a:rPr lang="ru-RU" sz="1400" dirty="0" err="1"/>
              <a:t>заклади</a:t>
            </a:r>
            <a:r>
              <a:rPr lang="ru-RU" sz="1400" dirty="0"/>
              <a:t> КДБ СРСР (</a:t>
            </a:r>
            <a:r>
              <a:rPr lang="ru-RU" sz="1400" dirty="0" err="1"/>
              <a:t>крім</a:t>
            </a:r>
            <a:r>
              <a:rPr lang="ru-RU" sz="1400" dirty="0"/>
              <a:t> </a:t>
            </a:r>
            <a:r>
              <a:rPr lang="ru-RU" sz="1400" dirty="0" err="1"/>
              <a:t>технічних</a:t>
            </a:r>
            <a:r>
              <a:rPr lang="ru-RU" sz="1400" dirty="0"/>
              <a:t> </a:t>
            </a:r>
            <a:r>
              <a:rPr lang="ru-RU" sz="1400" dirty="0" err="1"/>
              <a:t>спеціальностей</a:t>
            </a:r>
            <a:r>
              <a:rPr lang="ru-RU" sz="1400" dirty="0" smtClean="0"/>
              <a:t>).</a:t>
            </a:r>
          </a:p>
          <a:p>
            <a:pPr marL="0" indent="0" fontAlgn="base">
              <a:buNone/>
            </a:pPr>
            <a:endParaRPr lang="ru-RU" sz="1400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fontAlgn="base">
              <a:buNone/>
            </a:pP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Заборона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передбачена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 </a:t>
            </a:r>
            <a:r>
              <a:rPr lang="ru-RU" sz="1400" u="sng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hlinkClick r:id="rId3"/>
              </a:rPr>
              <a:t>частиною</a:t>
            </a:r>
            <a:r>
              <a:rPr lang="ru-RU" sz="1400" u="sng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hlinkClick r:id="rId3"/>
              </a:rPr>
              <a:t> четвертою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 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статті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1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цього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Закону,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застосовується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до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посадових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та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службових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осіб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державної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влади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та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місцевого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самоврядування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(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крім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осіб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зазначених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у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частинах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першій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-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четвертій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цієї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статті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),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які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обіймаючи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відповідну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посаду у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період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з 25 лютого 2010 року по 22 лютого 2014 року,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своїм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рішенням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дією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чи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бездіяльністю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що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встановлено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рішенням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суду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щодо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них, яке набрало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законної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сили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здійснювали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заходи,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спрямовані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на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узурпацію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влади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Президентом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України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Віктором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Януковичем,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підрив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основ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національної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безпеки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, оборони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чи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територіальної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цілісності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України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що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спричинило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порушення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 прав і свобод </a:t>
            </a:r>
            <a:r>
              <a:rPr lang="ru-RU" sz="1400" dirty="0" err="1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людини</a:t>
            </a: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. </a:t>
            </a:r>
            <a:r>
              <a:rPr lang="ru-RU" sz="1400" i="1" u="sng" dirty="0">
                <a:solidFill>
                  <a:srgbClr val="00B0F0"/>
                </a:solidFill>
                <a:latin typeface="Comic Sans MS" pitchFamily="66" charset="0"/>
              </a:rPr>
              <a:t>(ч. </a:t>
            </a:r>
            <a:r>
              <a:rPr lang="ru-RU" sz="1400" i="1" u="sng" dirty="0" smtClean="0">
                <a:solidFill>
                  <a:srgbClr val="00B0F0"/>
                </a:solidFill>
                <a:latin typeface="Comic Sans MS" pitchFamily="66" charset="0"/>
              </a:rPr>
              <a:t>5 </a:t>
            </a:r>
            <a:r>
              <a:rPr lang="ru-RU" sz="1400" i="1" u="sng" dirty="0">
                <a:solidFill>
                  <a:srgbClr val="00B0F0"/>
                </a:solidFill>
                <a:latin typeface="Comic Sans MS" pitchFamily="66" charset="0"/>
              </a:rPr>
              <a:t>ст.3 Закону </a:t>
            </a:r>
            <a:r>
              <a:rPr lang="ru-RU" sz="1400" i="1" u="sng" dirty="0" err="1">
                <a:solidFill>
                  <a:srgbClr val="00B0F0"/>
                </a:solidFill>
                <a:latin typeface="Comic Sans MS" pitchFamily="66" charset="0"/>
              </a:rPr>
              <a:t>Укра</a:t>
            </a:r>
            <a:r>
              <a:rPr lang="uk-UA" sz="1400" i="1" u="sng" dirty="0" err="1">
                <a:solidFill>
                  <a:srgbClr val="00B0F0"/>
                </a:solidFill>
                <a:latin typeface="Comic Sans MS" pitchFamily="66" charset="0"/>
              </a:rPr>
              <a:t>їни</a:t>
            </a:r>
            <a:r>
              <a:rPr lang="uk-UA" sz="1400" i="1" u="sng" dirty="0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en-US" sz="1400" i="1" u="sng" dirty="0">
                <a:solidFill>
                  <a:srgbClr val="00B0F0"/>
                </a:solidFill>
                <a:latin typeface="Comic Sans MS" pitchFamily="66" charset="0"/>
              </a:rPr>
              <a:t>“</a:t>
            </a:r>
            <a:r>
              <a:rPr lang="uk-UA" sz="1400" i="1" u="sng" dirty="0">
                <a:solidFill>
                  <a:srgbClr val="00B0F0"/>
                </a:solidFill>
                <a:latin typeface="Comic Sans MS" pitchFamily="66" charset="0"/>
              </a:rPr>
              <a:t>Про очищення влади</a:t>
            </a:r>
            <a:r>
              <a:rPr lang="en-US" sz="1400" i="1" u="sng" dirty="0">
                <a:solidFill>
                  <a:srgbClr val="00B0F0"/>
                </a:solidFill>
                <a:latin typeface="Comic Sans MS" pitchFamily="66" charset="0"/>
              </a:rPr>
              <a:t>”</a:t>
            </a:r>
            <a:r>
              <a:rPr lang="uk-UA" sz="1400" i="1" u="sng" dirty="0" smtClean="0">
                <a:solidFill>
                  <a:srgbClr val="00B0F0"/>
                </a:solidFill>
                <a:latin typeface="Comic Sans MS" pitchFamily="66" charset="0"/>
              </a:rPr>
              <a:t>)</a:t>
            </a:r>
            <a:endParaRPr lang="ru-RU" sz="1400" dirty="0">
              <a:solidFill>
                <a:srgbClr val="00B0F0"/>
              </a:solidFill>
              <a:latin typeface="Comic Sans MS" pitchFamily="66" charset="0"/>
            </a:endParaRPr>
          </a:p>
          <a:p>
            <a:pPr marL="0" indent="0" fontAlgn="base">
              <a:buNone/>
            </a:pPr>
            <a:endParaRPr lang="ru-RU" sz="1400" dirty="0" smtClean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  <a:p>
            <a:pPr marL="0" indent="0" fontAlgn="base">
              <a:buNone/>
            </a:pP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Заборона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передбачена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 </a:t>
            </a:r>
            <a:r>
              <a:rPr lang="ru-RU" sz="1400" u="sng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  <a:hlinkClick r:id="rId3"/>
              </a:rPr>
              <a:t>частиною</a:t>
            </a:r>
            <a:r>
              <a:rPr lang="ru-RU" sz="1400" u="sng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  <a:hlinkClick r:id="rId3"/>
              </a:rPr>
              <a:t> четвертою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 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статті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1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цього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Закону,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застосовується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до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посадових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та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службових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осіб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державної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влади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та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місцевого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самоврядування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в тому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числі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суддів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співробітників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внутрішніх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справ,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прокуратури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України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та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інших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правоохоронних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органів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які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своїми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рішеннями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діями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чи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бездіяльністю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що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встановлено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рішенням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суду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щодо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них, яке набрало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законної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сили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здійснювали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заходи,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спрямовані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на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перешкоджання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реалізації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конституційного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права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громадян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України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збиратися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мирно і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проводити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збори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мітинги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походи і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демонстрації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або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спрямовані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на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завдання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шкоди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життю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здоров’ю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, майну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фізичних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осіб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у </a:t>
            </a:r>
            <a:r>
              <a:rPr lang="ru-RU" sz="1400" dirty="0" err="1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період</a:t>
            </a: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з 21 листопада 2013 року по 22 лютого 2014 року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. </a:t>
            </a:r>
            <a:r>
              <a:rPr lang="ru-RU" sz="1400" i="1" u="sng" dirty="0">
                <a:solidFill>
                  <a:srgbClr val="C00000"/>
                </a:solidFill>
                <a:latin typeface="Comic Sans MS" pitchFamily="66" charset="0"/>
              </a:rPr>
              <a:t>(ч. </a:t>
            </a:r>
            <a:r>
              <a:rPr lang="ru-RU" sz="1400" i="1" u="sng" dirty="0" smtClean="0">
                <a:solidFill>
                  <a:srgbClr val="C00000"/>
                </a:solidFill>
                <a:latin typeface="Comic Sans MS" pitchFamily="66" charset="0"/>
              </a:rPr>
              <a:t>6 ст.3 </a:t>
            </a:r>
            <a:r>
              <a:rPr lang="ru-RU" sz="1400" i="1" u="sng" dirty="0">
                <a:solidFill>
                  <a:srgbClr val="C00000"/>
                </a:solidFill>
                <a:latin typeface="Comic Sans MS" pitchFamily="66" charset="0"/>
              </a:rPr>
              <a:t>Закону </a:t>
            </a:r>
            <a:r>
              <a:rPr lang="ru-RU" sz="1400" i="1" u="sng" dirty="0" err="1">
                <a:solidFill>
                  <a:srgbClr val="C00000"/>
                </a:solidFill>
                <a:latin typeface="Comic Sans MS" pitchFamily="66" charset="0"/>
              </a:rPr>
              <a:t>Укра</a:t>
            </a:r>
            <a:r>
              <a:rPr lang="uk-UA" sz="1400" i="1" u="sng" dirty="0" err="1">
                <a:solidFill>
                  <a:srgbClr val="C00000"/>
                </a:solidFill>
                <a:latin typeface="Comic Sans MS" pitchFamily="66" charset="0"/>
              </a:rPr>
              <a:t>їни</a:t>
            </a:r>
            <a:r>
              <a:rPr lang="uk-UA" sz="1400" i="1" u="sng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sz="1400" i="1" u="sng" dirty="0">
                <a:solidFill>
                  <a:srgbClr val="C00000"/>
                </a:solidFill>
                <a:latin typeface="Comic Sans MS" pitchFamily="66" charset="0"/>
              </a:rPr>
              <a:t>“</a:t>
            </a:r>
            <a:r>
              <a:rPr lang="uk-UA" sz="1400" i="1" u="sng" dirty="0">
                <a:solidFill>
                  <a:srgbClr val="C00000"/>
                </a:solidFill>
                <a:latin typeface="Comic Sans MS" pitchFamily="66" charset="0"/>
              </a:rPr>
              <a:t>Про очищення влади</a:t>
            </a:r>
            <a:r>
              <a:rPr lang="en-US" sz="1400" i="1" u="sng" dirty="0">
                <a:solidFill>
                  <a:srgbClr val="C00000"/>
                </a:solidFill>
                <a:latin typeface="Comic Sans MS" pitchFamily="66" charset="0"/>
              </a:rPr>
              <a:t>”</a:t>
            </a:r>
            <a:r>
              <a:rPr lang="uk-UA" sz="1400" i="1" u="sng" dirty="0" smtClean="0">
                <a:solidFill>
                  <a:srgbClr val="C00000"/>
                </a:solidFill>
                <a:latin typeface="Comic Sans MS" pitchFamily="66" charset="0"/>
              </a:rPr>
              <a:t>)</a:t>
            </a:r>
            <a:endParaRPr lang="ru-RU" sz="1400" dirty="0">
              <a:solidFill>
                <a:srgbClr val="C00000"/>
              </a:solidFill>
              <a:latin typeface="Comic Sans MS" pitchFamily="66" charset="0"/>
            </a:endParaRPr>
          </a:p>
          <a:p>
            <a:pPr fontAlgn="base"/>
            <a:endParaRPr lang="ru-RU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83801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1782</TotalTime>
  <Words>1842</Words>
  <Application>Microsoft Office PowerPoint</Application>
  <PresentationFormat>Экран (4:3)</PresentationFormat>
  <Paragraphs>279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Тема Office</vt:lpstr>
      <vt:lpstr>NewsPrint</vt:lpstr>
      <vt:lpstr>Волна</vt:lpstr>
      <vt:lpstr>Остин</vt:lpstr>
      <vt:lpstr>Перспектива</vt:lpstr>
      <vt:lpstr>Талалаївська районна державна адміністрація Чернігівської області    Реалізація Закону України “Про очищення влади”</vt:lpstr>
      <vt:lpstr>Презентация PowerPoint</vt:lpstr>
      <vt:lpstr>Презентация PowerPoint</vt:lpstr>
      <vt:lpstr>Презентация PowerPoint</vt:lpstr>
      <vt:lpstr>Організація проведення перевірки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Строки проведення очищення влади:</vt:lpstr>
      <vt:lpstr>Заборона </vt:lpstr>
      <vt:lpstr>Презентация PowerPoint</vt:lpstr>
      <vt:lpstr>Презентация PowerPoint</vt:lpstr>
      <vt:lpstr>  Заява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Нормативно-правова база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Реалізація Закону України “Про очищення влади”</dc:title>
  <dc:creator>Дмитрий Каленюк</dc:creator>
  <cp:lastModifiedBy>Дмитрий Каленюк</cp:lastModifiedBy>
  <cp:revision>98</cp:revision>
  <dcterms:created xsi:type="dcterms:W3CDTF">2015-03-25T12:33:46Z</dcterms:created>
  <dcterms:modified xsi:type="dcterms:W3CDTF">2015-05-22T06:33:08Z</dcterms:modified>
</cp:coreProperties>
</file>